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6"/>
  </p:notesMasterIdLst>
  <p:sldIdLst>
    <p:sldId id="256" r:id="rId3"/>
    <p:sldId id="284" r:id="rId4"/>
    <p:sldId id="262" r:id="rId5"/>
    <p:sldId id="276" r:id="rId6"/>
    <p:sldId id="260" r:id="rId7"/>
    <p:sldId id="279" r:id="rId8"/>
    <p:sldId id="263" r:id="rId9"/>
    <p:sldId id="264" r:id="rId10"/>
    <p:sldId id="265" r:id="rId11"/>
    <p:sldId id="266" r:id="rId12"/>
    <p:sldId id="268" r:id="rId13"/>
    <p:sldId id="258" r:id="rId14"/>
    <p:sldId id="357" r:id="rId15"/>
    <p:sldId id="273" r:id="rId16"/>
    <p:sldId id="286" r:id="rId17"/>
    <p:sldId id="281" r:id="rId18"/>
    <p:sldId id="280" r:id="rId19"/>
    <p:sldId id="285" r:id="rId20"/>
    <p:sldId id="354" r:id="rId21"/>
    <p:sldId id="340" r:id="rId22"/>
    <p:sldId id="358" r:id="rId23"/>
    <p:sldId id="359"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CD199-74E2-A8DC-26FF-174FC74FD4FC}" v="64" dt="2021-12-02T23:55:10.919"/>
    <p1510:client id="{61EA3E98-C91F-FC82-B262-26F6AC146110}" v="24" dt="2021-12-02T23:45:15.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ple, Martha" userId="S::mapple@mtech.edu::048d2c9c-82af-4ce7-91e2-a3dd97ec038d" providerId="AD" clId="Web-{61EA3E98-C91F-FC82-B262-26F6AC146110}"/>
    <pc:docChg chg="modSld">
      <pc:chgData name="Apple, Martha" userId="S::mapple@mtech.edu::048d2c9c-82af-4ce7-91e2-a3dd97ec038d" providerId="AD" clId="Web-{61EA3E98-C91F-FC82-B262-26F6AC146110}" dt="2021-12-02T23:45:15.118" v="12" actId="1076"/>
      <pc:docMkLst>
        <pc:docMk/>
      </pc:docMkLst>
      <pc:sldChg chg="modSp">
        <pc:chgData name="Apple, Martha" userId="S::mapple@mtech.edu::048d2c9c-82af-4ce7-91e2-a3dd97ec038d" providerId="AD" clId="Web-{61EA3E98-C91F-FC82-B262-26F6AC146110}" dt="2021-12-02T23:45:15.118" v="12" actId="1076"/>
        <pc:sldMkLst>
          <pc:docMk/>
          <pc:sldMk cId="1584054140" sldId="275"/>
        </pc:sldMkLst>
        <pc:spChg chg="mod">
          <ac:chgData name="Apple, Martha" userId="S::mapple@mtech.edu::048d2c9c-82af-4ce7-91e2-a3dd97ec038d" providerId="AD" clId="Web-{61EA3E98-C91F-FC82-B262-26F6AC146110}" dt="2021-12-02T23:45:15.118" v="12" actId="1076"/>
          <ac:spMkLst>
            <pc:docMk/>
            <pc:sldMk cId="1584054140" sldId="275"/>
            <ac:spMk id="6" creationId="{D728C9C7-F726-CA49-BBCB-257DB6767C0B}"/>
          </ac:spMkLst>
        </pc:spChg>
      </pc:sldChg>
    </pc:docChg>
  </pc:docChgLst>
  <pc:docChgLst>
    <pc:chgData name="Apple, Martha" userId="S::mapple@mtech.edu::048d2c9c-82af-4ce7-91e2-a3dd97ec038d" providerId="AD" clId="Web-{23BCD199-74E2-A8DC-26FF-174FC74FD4FC}"/>
    <pc:docChg chg="modSld">
      <pc:chgData name="Apple, Martha" userId="S::mapple@mtech.edu::048d2c9c-82af-4ce7-91e2-a3dd97ec038d" providerId="AD" clId="Web-{23BCD199-74E2-A8DC-26FF-174FC74FD4FC}" dt="2021-12-02T23:55:10.919" v="36" actId="1076"/>
      <pc:docMkLst>
        <pc:docMk/>
      </pc:docMkLst>
      <pc:sldChg chg="modSp">
        <pc:chgData name="Apple, Martha" userId="S::mapple@mtech.edu::048d2c9c-82af-4ce7-91e2-a3dd97ec038d" providerId="AD" clId="Web-{23BCD199-74E2-A8DC-26FF-174FC74FD4FC}" dt="2021-12-02T23:55:10.919" v="36" actId="1076"/>
        <pc:sldMkLst>
          <pc:docMk/>
          <pc:sldMk cId="1584054140" sldId="275"/>
        </pc:sldMkLst>
        <pc:spChg chg="mod">
          <ac:chgData name="Apple, Martha" userId="S::mapple@mtech.edu::048d2c9c-82af-4ce7-91e2-a3dd97ec038d" providerId="AD" clId="Web-{23BCD199-74E2-A8DC-26FF-174FC74FD4FC}" dt="2021-12-02T23:55:10.919" v="36" actId="1076"/>
          <ac:spMkLst>
            <pc:docMk/>
            <pc:sldMk cId="1584054140" sldId="275"/>
            <ac:spMk id="6" creationId="{D728C9C7-F726-CA49-BBCB-257DB6767C0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5T19:11:40.389"/>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A5847-124C-154D-A618-19BF0CEB781B}"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F8D6A-309E-BC42-8154-7858BB023441}" type="slidenum">
              <a:rPr lang="en-US" smtClean="0"/>
              <a:t>‹#›</a:t>
            </a:fld>
            <a:endParaRPr lang="en-US"/>
          </a:p>
        </p:txBody>
      </p:sp>
    </p:spTree>
    <p:extLst>
      <p:ext uri="{BB962C8B-B14F-4D97-AF65-F5344CB8AC3E}">
        <p14:creationId xmlns:p14="http://schemas.microsoft.com/office/powerpoint/2010/main" val="2703133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D7043D-D29E-724F-BD96-DD789FD3E8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351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be4928d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be4928d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89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be4928d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be4928d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929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90EA-B849-654C-BAA5-ADBDDAF1888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13B0ED5-36DD-3547-8359-C63EBBD5E7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66D3691-B76D-5742-9F4B-4DD09768A484}"/>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5" name="Footer Placeholder 4">
            <a:extLst>
              <a:ext uri="{FF2B5EF4-FFF2-40B4-BE49-F238E27FC236}">
                <a16:creationId xmlns:a16="http://schemas.microsoft.com/office/drawing/2014/main" id="{F43B6F9B-87EA-D042-9269-DB844047B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241CB-0B03-EE46-8539-50A97057EEE1}"/>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414132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4774-C356-CB4F-96E9-E5FF3045EC5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D266B9-CC3F-EF4C-8F4D-AA30E3D7B2A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C4180C-905A-4944-8529-02BD9F6B484E}"/>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5" name="Footer Placeholder 4">
            <a:extLst>
              <a:ext uri="{FF2B5EF4-FFF2-40B4-BE49-F238E27FC236}">
                <a16:creationId xmlns:a16="http://schemas.microsoft.com/office/drawing/2014/main" id="{E53F6542-08F6-C348-A852-296A72EA7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C6870-71EF-0142-AF05-5B0E43A2B046}"/>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148349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32A29E-2798-0B4A-AC8F-156A72914BE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A7A8040-4F78-7143-B9BD-3AAD442BA8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A78BD3-5ED3-304F-8803-01A210A79EFA}"/>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5" name="Footer Placeholder 4">
            <a:extLst>
              <a:ext uri="{FF2B5EF4-FFF2-40B4-BE49-F238E27FC236}">
                <a16:creationId xmlns:a16="http://schemas.microsoft.com/office/drawing/2014/main" id="{640FB351-60ED-6F47-860F-200B32CCB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5C62-1637-C442-9451-F6B8BC414E2B}"/>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487722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299"/>
            </a:lvl1pPr>
            <a:lvl2pPr lvl="1" algn="ctr">
              <a:spcBef>
                <a:spcPts val="0"/>
              </a:spcBef>
              <a:spcAft>
                <a:spcPts val="0"/>
              </a:spcAft>
              <a:buSzPts val="3600"/>
              <a:buNone/>
              <a:defRPr sz="3299"/>
            </a:lvl2pPr>
            <a:lvl3pPr lvl="2" algn="ctr">
              <a:spcBef>
                <a:spcPts val="0"/>
              </a:spcBef>
              <a:spcAft>
                <a:spcPts val="0"/>
              </a:spcAft>
              <a:buSzPts val="3600"/>
              <a:buNone/>
              <a:defRPr sz="3299"/>
            </a:lvl3pPr>
            <a:lvl4pPr lvl="3" algn="ctr">
              <a:spcBef>
                <a:spcPts val="0"/>
              </a:spcBef>
              <a:spcAft>
                <a:spcPts val="0"/>
              </a:spcAft>
              <a:buSzPts val="3600"/>
              <a:buNone/>
              <a:defRPr sz="3299"/>
            </a:lvl4pPr>
            <a:lvl5pPr lvl="4" algn="ctr">
              <a:spcBef>
                <a:spcPts val="0"/>
              </a:spcBef>
              <a:spcAft>
                <a:spcPts val="0"/>
              </a:spcAft>
              <a:buSzPts val="3600"/>
              <a:buNone/>
              <a:defRPr sz="3299"/>
            </a:lvl5pPr>
            <a:lvl6pPr lvl="5" algn="ctr">
              <a:spcBef>
                <a:spcPts val="0"/>
              </a:spcBef>
              <a:spcAft>
                <a:spcPts val="0"/>
              </a:spcAft>
              <a:buSzPts val="3600"/>
              <a:buNone/>
              <a:defRPr sz="3299"/>
            </a:lvl6pPr>
            <a:lvl7pPr lvl="6" algn="ctr">
              <a:spcBef>
                <a:spcPts val="0"/>
              </a:spcBef>
              <a:spcAft>
                <a:spcPts val="0"/>
              </a:spcAft>
              <a:buSzPts val="3600"/>
              <a:buNone/>
              <a:defRPr sz="3299"/>
            </a:lvl7pPr>
            <a:lvl8pPr lvl="7" algn="ctr">
              <a:spcBef>
                <a:spcPts val="0"/>
              </a:spcBef>
              <a:spcAft>
                <a:spcPts val="0"/>
              </a:spcAft>
              <a:buSzPts val="3600"/>
              <a:buNone/>
              <a:defRPr sz="3299"/>
            </a:lvl8pPr>
            <a:lvl9pPr lvl="8" algn="ctr">
              <a:spcBef>
                <a:spcPts val="0"/>
              </a:spcBef>
              <a:spcAft>
                <a:spcPts val="0"/>
              </a:spcAft>
              <a:buSzPts val="3600"/>
              <a:buNone/>
              <a:defRPr sz="3299"/>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28720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2261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AA63-E676-C04A-A5B5-76B69509E15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D996A43-00D7-0D45-96C1-756D55889D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248E621-FAF9-0A4F-9E7E-F7110CDDB287}"/>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5" name="Footer Placeholder 4">
            <a:extLst>
              <a:ext uri="{FF2B5EF4-FFF2-40B4-BE49-F238E27FC236}">
                <a16:creationId xmlns:a16="http://schemas.microsoft.com/office/drawing/2014/main" id="{F1704BDB-BE3B-6B4F-82C6-974CB7DFC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73D77-0995-E847-8308-E4FC9DFF8C17}"/>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1662069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76A0-DF0F-064B-B150-2A44715B5E2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1D5E35-32ED-2040-BF46-CA9A644CD9D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11CDD0-EB2E-8241-9516-B7178178FFDD}"/>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5" name="Footer Placeholder 4">
            <a:extLst>
              <a:ext uri="{FF2B5EF4-FFF2-40B4-BE49-F238E27FC236}">
                <a16:creationId xmlns:a16="http://schemas.microsoft.com/office/drawing/2014/main" id="{6C9DF3D1-FABB-F64F-92A6-B4E9FCB74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A18CB-051F-E04E-B3B0-D8BE6D37ACD0}"/>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1775908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47EE-D4DB-E842-A659-7899CC190C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FC2CB5A-C8E3-2847-A3A0-FFF03D90A2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5088418-AAE3-0848-902C-DD17C9D08E21}"/>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5" name="Footer Placeholder 4">
            <a:extLst>
              <a:ext uri="{FF2B5EF4-FFF2-40B4-BE49-F238E27FC236}">
                <a16:creationId xmlns:a16="http://schemas.microsoft.com/office/drawing/2014/main" id="{85E54471-AD85-AB40-94E1-73DA7F5B3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68979-2A44-634A-8997-A7AB4D2011D3}"/>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3668503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61F6-C2F3-9346-BFC5-CAF03C2E94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F91BB8-3018-FB40-9C8E-25DC283649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86AB57D-DD95-7745-8AFE-311F9314D0F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9237B19-616C-3C4A-8E3A-6088537E20C4}"/>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6" name="Footer Placeholder 5">
            <a:extLst>
              <a:ext uri="{FF2B5EF4-FFF2-40B4-BE49-F238E27FC236}">
                <a16:creationId xmlns:a16="http://schemas.microsoft.com/office/drawing/2014/main" id="{61D44010-11F5-B54C-AD3B-ACA54E345C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AB3B5-20B7-EE43-A2AF-6E1D2252395C}"/>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1792302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9642-B85F-ED46-AB02-99B310048EB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520372-73E4-C24D-A8BF-EDEC60C81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FB05E0-4673-6C41-AAF8-D8DDB40135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F4A05EE-4B88-D54A-97E5-F61A076873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EFE190-4BFC-DB49-BC87-25020389337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9C0D0DE-69B3-614A-B220-6BBEAE156CC0}"/>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8" name="Footer Placeholder 7">
            <a:extLst>
              <a:ext uri="{FF2B5EF4-FFF2-40B4-BE49-F238E27FC236}">
                <a16:creationId xmlns:a16="http://schemas.microsoft.com/office/drawing/2014/main" id="{21251F2A-F31F-B74A-8F11-F87A3D02AA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9C752A-6473-BC49-8846-832FBA0AD198}"/>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540270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DC1D-B425-A041-A982-0061525C9BB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2FF0D68-2162-1F4A-9B3E-BDB6B16238C3}"/>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4" name="Footer Placeholder 3">
            <a:extLst>
              <a:ext uri="{FF2B5EF4-FFF2-40B4-BE49-F238E27FC236}">
                <a16:creationId xmlns:a16="http://schemas.microsoft.com/office/drawing/2014/main" id="{495B8B0A-4321-374E-8BCE-FAC2E1C651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24A4FB-CA75-D24E-BD3B-F7D6B4593AF9}"/>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96796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5755-F2E7-194A-A282-877C592D21B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C2B7CBD-F1C8-4E43-8874-FAE7B7C4A0F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5C74C2-F82C-F441-B9E4-3106572C2FBC}"/>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5" name="Footer Placeholder 4">
            <a:extLst>
              <a:ext uri="{FF2B5EF4-FFF2-40B4-BE49-F238E27FC236}">
                <a16:creationId xmlns:a16="http://schemas.microsoft.com/office/drawing/2014/main" id="{A51F0867-115F-CC47-806F-FF69F5323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77770-EDAF-8B4C-8835-1A186C23948C}"/>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3628273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426594-E88C-1941-9C1D-CFFE4FB53DE1}"/>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3" name="Footer Placeholder 2">
            <a:extLst>
              <a:ext uri="{FF2B5EF4-FFF2-40B4-BE49-F238E27FC236}">
                <a16:creationId xmlns:a16="http://schemas.microsoft.com/office/drawing/2014/main" id="{5F33E926-314E-9345-8D09-85FBCADDB5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3DD0C0-D130-4641-8CF3-219DF580A8D5}"/>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1978405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953A-D845-BB45-B46A-8E13154EA3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0F67E64-431B-E144-B694-C6D6C0AAE2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B4E233-4B7B-054E-85DE-EF4004AD9A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23BF54-EE77-6E4A-9F64-95BF89E421E0}"/>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6" name="Footer Placeholder 5">
            <a:extLst>
              <a:ext uri="{FF2B5EF4-FFF2-40B4-BE49-F238E27FC236}">
                <a16:creationId xmlns:a16="http://schemas.microsoft.com/office/drawing/2014/main" id="{4DF3993C-F763-9042-A415-AD267F0F0C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D3F76D-3E5A-E14C-931E-E0462A967187}"/>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3193507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9A1B-14A6-544F-97D0-CAC2D7F2F4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59841D5-0544-5641-A42E-2EF0C24F6B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747EB4-1948-B148-89B0-4CB157A86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50710E-96DE-CC40-9242-F62736C1524D}"/>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6" name="Footer Placeholder 5">
            <a:extLst>
              <a:ext uri="{FF2B5EF4-FFF2-40B4-BE49-F238E27FC236}">
                <a16:creationId xmlns:a16="http://schemas.microsoft.com/office/drawing/2014/main" id="{236A447C-B54E-9247-8333-BB68904E69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0B5686-A676-284F-8013-545437698CD5}"/>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1382450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CB41-E6EA-CA4C-A9AB-BD214EB32DC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474C52-F665-8A48-AFC6-D81BDC41150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F41235-F543-9444-8B87-14A7DFA20C1F}"/>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5" name="Footer Placeholder 4">
            <a:extLst>
              <a:ext uri="{FF2B5EF4-FFF2-40B4-BE49-F238E27FC236}">
                <a16:creationId xmlns:a16="http://schemas.microsoft.com/office/drawing/2014/main" id="{73FDE3C9-7908-8248-96F6-CB5B20ABB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37F09-CE0D-6041-8896-C8D0D704FDA1}"/>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18247347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90AB20-DB0A-B943-AB1E-5EABFDCD0DE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4E698D-4CD9-0840-907C-548A68D6D5B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8AFCF5-C26D-9C46-A49B-BD551AF49F4C}"/>
              </a:ext>
            </a:extLst>
          </p:cNvPr>
          <p:cNvSpPr>
            <a:spLocks noGrp="1"/>
          </p:cNvSpPr>
          <p:nvPr>
            <p:ph type="dt" sz="half" idx="10"/>
          </p:nvPr>
        </p:nvSpPr>
        <p:spPr/>
        <p:txBody>
          <a:bodyPr/>
          <a:lstStyle/>
          <a:p>
            <a:fld id="{78C2E864-CC58-924A-A726-8C311B38A36A}" type="datetimeFigureOut">
              <a:rPr lang="en-US" smtClean="0"/>
              <a:t>12/2/2021</a:t>
            </a:fld>
            <a:endParaRPr lang="en-US"/>
          </a:p>
        </p:txBody>
      </p:sp>
      <p:sp>
        <p:nvSpPr>
          <p:cNvPr id="5" name="Footer Placeholder 4">
            <a:extLst>
              <a:ext uri="{FF2B5EF4-FFF2-40B4-BE49-F238E27FC236}">
                <a16:creationId xmlns:a16="http://schemas.microsoft.com/office/drawing/2014/main" id="{FA22C16B-D049-A743-B875-780905A59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F0B2F-8AD0-F245-BDAC-6E3247C1B20B}"/>
              </a:ext>
            </a:extLst>
          </p:cNvPr>
          <p:cNvSpPr>
            <a:spLocks noGrp="1"/>
          </p:cNvSpPr>
          <p:nvPr>
            <p:ph type="sldNum" sz="quarter" idx="12"/>
          </p:nvPr>
        </p:nvSpPr>
        <p:spPr/>
        <p:txBody>
          <a:bodyPr/>
          <a:lstStyle/>
          <a:p>
            <a:fld id="{49F0DFE6-0B1A-004B-A748-C858A45D2B6D}" type="slidenum">
              <a:rPr lang="en-US" smtClean="0"/>
              <a:t>‹#›</a:t>
            </a:fld>
            <a:endParaRPr lang="en-US"/>
          </a:p>
        </p:txBody>
      </p:sp>
    </p:spTree>
    <p:extLst>
      <p:ext uri="{BB962C8B-B14F-4D97-AF65-F5344CB8AC3E}">
        <p14:creationId xmlns:p14="http://schemas.microsoft.com/office/powerpoint/2010/main" val="1412043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98260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62A6-A360-8C4A-9477-2AEA401DEF8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24F102-38C4-F64C-8461-3D6A2257F6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07A9F2E-C910-3A41-BDC6-2CEB4BBBE783}"/>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5" name="Footer Placeholder 4">
            <a:extLst>
              <a:ext uri="{FF2B5EF4-FFF2-40B4-BE49-F238E27FC236}">
                <a16:creationId xmlns:a16="http://schemas.microsoft.com/office/drawing/2014/main" id="{281622F0-F259-5243-9B5E-2D347BFD02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D64C6-A8AC-9540-BEF0-3CAE4ACB7533}"/>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318228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86E9-C3BF-914F-9462-3A60D4ADE2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A152A84-E36A-FD46-AF1E-927138F799A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944657C-D94D-A44B-A99E-86C17D35312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02AC348-07FA-5341-B791-028B9F2A43A0}"/>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6" name="Footer Placeholder 5">
            <a:extLst>
              <a:ext uri="{FF2B5EF4-FFF2-40B4-BE49-F238E27FC236}">
                <a16:creationId xmlns:a16="http://schemas.microsoft.com/office/drawing/2014/main" id="{1612C9A4-8D56-344E-84BB-A395A38814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CFF70-E7C2-564F-9EFD-3DBB495BF39D}"/>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50283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7CE-916E-2443-B0FF-E291690A203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B4A74A2-6D22-9E49-A41B-4CA2750D0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587590C-8473-D74C-91EB-8FA3217D35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346166B-E76D-C34C-BE29-4FC2FB078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D2B0206-19BF-4D49-927C-2F4C8EB4A80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2ADEB1-6CF1-F143-8645-F00057E82C9A}"/>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8" name="Footer Placeholder 7">
            <a:extLst>
              <a:ext uri="{FF2B5EF4-FFF2-40B4-BE49-F238E27FC236}">
                <a16:creationId xmlns:a16="http://schemas.microsoft.com/office/drawing/2014/main" id="{59CA37FF-6B09-A94C-9972-A932CB4CA5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F24B65-F986-4F47-A3A2-18599661693C}"/>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402187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D311-B03C-E745-AEE6-0838381CFB1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C6B1879-760A-9B4D-9477-0201EEE4E521}"/>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4" name="Footer Placeholder 3">
            <a:extLst>
              <a:ext uri="{FF2B5EF4-FFF2-40B4-BE49-F238E27FC236}">
                <a16:creationId xmlns:a16="http://schemas.microsoft.com/office/drawing/2014/main" id="{EC2A805E-CC95-0942-9BA5-226B35844D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ACB9E8-A901-154F-936C-4E24EA8DACFE}"/>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4128375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E0C6B8-6CAC-A644-A8D7-27988D979E3B}"/>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3" name="Footer Placeholder 2">
            <a:extLst>
              <a:ext uri="{FF2B5EF4-FFF2-40B4-BE49-F238E27FC236}">
                <a16:creationId xmlns:a16="http://schemas.microsoft.com/office/drawing/2014/main" id="{7BC57BA4-B00A-4647-96FC-3C483D6D94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65F74A-359E-E044-8A2F-F93690570CED}"/>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359195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9258-9ADE-E94D-A472-BC79E8EF6A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9E0A2A4-5D91-E247-9CDE-6F0FE995CA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137E2E7-DDEC-EE47-8482-5D642892BC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E01979-9569-E14F-9A13-2358CAC495C1}"/>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6" name="Footer Placeholder 5">
            <a:extLst>
              <a:ext uri="{FF2B5EF4-FFF2-40B4-BE49-F238E27FC236}">
                <a16:creationId xmlns:a16="http://schemas.microsoft.com/office/drawing/2014/main" id="{75A9D721-2628-604A-A8B1-328EE7BE20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5BB94-3A6F-EE44-9D4B-87A64EEAF877}"/>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404149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286F-AE06-5544-BBB2-E53EEC04FB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0074AE8-1E9A-554E-80C0-4DB90F6BC6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66462B-F379-0344-BD6E-9059076BB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CBA64B-B1A3-014B-8451-425342B91EE2}"/>
              </a:ext>
            </a:extLst>
          </p:cNvPr>
          <p:cNvSpPr>
            <a:spLocks noGrp="1"/>
          </p:cNvSpPr>
          <p:nvPr>
            <p:ph type="dt" sz="half" idx="10"/>
          </p:nvPr>
        </p:nvSpPr>
        <p:spPr/>
        <p:txBody>
          <a:bodyPr/>
          <a:lstStyle/>
          <a:p>
            <a:fld id="{7E55AE39-2EF8-9240-A927-3DB3F14EB87E}" type="datetimeFigureOut">
              <a:rPr lang="en-US" smtClean="0"/>
              <a:t>12/2/2021</a:t>
            </a:fld>
            <a:endParaRPr lang="en-US"/>
          </a:p>
        </p:txBody>
      </p:sp>
      <p:sp>
        <p:nvSpPr>
          <p:cNvPr id="6" name="Footer Placeholder 5">
            <a:extLst>
              <a:ext uri="{FF2B5EF4-FFF2-40B4-BE49-F238E27FC236}">
                <a16:creationId xmlns:a16="http://schemas.microsoft.com/office/drawing/2014/main" id="{97D67822-D0F1-A04D-B29C-D4E2BDB1BA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B6FF4-04D0-2D42-81E6-59D7148D7D9B}"/>
              </a:ext>
            </a:extLst>
          </p:cNvPr>
          <p:cNvSpPr>
            <a:spLocks noGrp="1"/>
          </p:cNvSpPr>
          <p:nvPr>
            <p:ph type="sldNum" sz="quarter" idx="12"/>
          </p:nvPr>
        </p:nvSpPr>
        <p:spPr/>
        <p:txBody>
          <a:bodyPr/>
          <a:lstStyle/>
          <a:p>
            <a:fld id="{410074B3-0C97-E741-9733-51A0BD8E91B8}" type="slidenum">
              <a:rPr lang="en-US" smtClean="0"/>
              <a:t>‹#›</a:t>
            </a:fld>
            <a:endParaRPr lang="en-US"/>
          </a:p>
        </p:txBody>
      </p:sp>
    </p:spTree>
    <p:extLst>
      <p:ext uri="{BB962C8B-B14F-4D97-AF65-F5344CB8AC3E}">
        <p14:creationId xmlns:p14="http://schemas.microsoft.com/office/powerpoint/2010/main" val="1326002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CE4CD1-E95B-0847-995B-BD4D7FAD4A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CA530B0-23DB-E942-9642-8065CA4BA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D79D5A-82AA-4A46-82B3-A7D69C922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5AE39-2EF8-9240-A927-3DB3F14EB87E}" type="datetimeFigureOut">
              <a:rPr lang="en-US" smtClean="0"/>
              <a:t>12/2/2021</a:t>
            </a:fld>
            <a:endParaRPr lang="en-US"/>
          </a:p>
        </p:txBody>
      </p:sp>
      <p:sp>
        <p:nvSpPr>
          <p:cNvPr id="5" name="Footer Placeholder 4">
            <a:extLst>
              <a:ext uri="{FF2B5EF4-FFF2-40B4-BE49-F238E27FC236}">
                <a16:creationId xmlns:a16="http://schemas.microsoft.com/office/drawing/2014/main" id="{696B742A-B7AE-1448-8978-121979AF44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3A8F58-8682-6D48-85E1-64722D257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0074B3-0C97-E741-9733-51A0BD8E91B8}" type="slidenum">
              <a:rPr lang="en-US" smtClean="0"/>
              <a:t>‹#›</a:t>
            </a:fld>
            <a:endParaRPr lang="en-US"/>
          </a:p>
        </p:txBody>
      </p:sp>
    </p:spTree>
    <p:extLst>
      <p:ext uri="{BB962C8B-B14F-4D97-AF65-F5344CB8AC3E}">
        <p14:creationId xmlns:p14="http://schemas.microsoft.com/office/powerpoint/2010/main" val="3119042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C3117-96C9-A745-80F8-3CF5DF21F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3E45AAF-FEBE-1E4B-96D3-E7ED9FFDA6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A173F4-DC26-9549-AA8D-7B639E5AA4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2E864-CC58-924A-A726-8C311B38A36A}" type="datetimeFigureOut">
              <a:rPr lang="en-US" smtClean="0"/>
              <a:t>12/2/2021</a:t>
            </a:fld>
            <a:endParaRPr lang="en-US"/>
          </a:p>
        </p:txBody>
      </p:sp>
      <p:sp>
        <p:nvSpPr>
          <p:cNvPr id="5" name="Footer Placeholder 4">
            <a:extLst>
              <a:ext uri="{FF2B5EF4-FFF2-40B4-BE49-F238E27FC236}">
                <a16:creationId xmlns:a16="http://schemas.microsoft.com/office/drawing/2014/main" id="{10C11D7C-6598-5B40-93AA-68E13193F9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DC2EE2-10AA-9747-B467-6F761D1114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0DFE6-0B1A-004B-A748-C858A45D2B6D}" type="slidenum">
              <a:rPr lang="en-US" smtClean="0"/>
              <a:t>‹#›</a:t>
            </a:fld>
            <a:endParaRPr lang="en-US"/>
          </a:p>
        </p:txBody>
      </p:sp>
    </p:spTree>
    <p:extLst>
      <p:ext uri="{BB962C8B-B14F-4D97-AF65-F5344CB8AC3E}">
        <p14:creationId xmlns:p14="http://schemas.microsoft.com/office/powerpoint/2010/main" val="1530372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7FA24-B2E0-5A4A-A170-C219A925DA97}"/>
              </a:ext>
            </a:extLst>
          </p:cNvPr>
          <p:cNvPicPr>
            <a:picLocks noChangeAspect="1"/>
          </p:cNvPicPr>
          <p:nvPr/>
        </p:nvPicPr>
        <p:blipFill>
          <a:blip r:embed="rId2"/>
          <a:stretch>
            <a:fillRect/>
          </a:stretch>
        </p:blipFill>
        <p:spPr>
          <a:xfrm>
            <a:off x="0" y="0"/>
            <a:ext cx="12192000" cy="6858000"/>
          </a:xfrm>
          <a:prstGeom prst="rect">
            <a:avLst/>
          </a:prstGeom>
          <a:ln w="12700">
            <a:solidFill>
              <a:srgbClr val="002060"/>
            </a:solidFill>
          </a:ln>
        </p:spPr>
      </p:pic>
      <p:sp>
        <p:nvSpPr>
          <p:cNvPr id="5" name="TextBox 4">
            <a:extLst>
              <a:ext uri="{FF2B5EF4-FFF2-40B4-BE49-F238E27FC236}">
                <a16:creationId xmlns:a16="http://schemas.microsoft.com/office/drawing/2014/main" id="{D280F220-BBBF-2845-8707-30393E19E811}"/>
              </a:ext>
            </a:extLst>
          </p:cNvPr>
          <p:cNvSpPr txBox="1"/>
          <p:nvPr/>
        </p:nvSpPr>
        <p:spPr>
          <a:xfrm>
            <a:off x="726292" y="5247861"/>
            <a:ext cx="10739415" cy="1231106"/>
          </a:xfrm>
          <a:prstGeom prst="rect">
            <a:avLst/>
          </a:prstGeom>
          <a:solidFill>
            <a:schemeClr val="accent1">
              <a:lumMod val="20000"/>
              <a:lumOff val="80000"/>
            </a:schemeClr>
          </a:solidFill>
          <a:ln>
            <a:solidFill>
              <a:srgbClr val="92D050"/>
            </a:solidFill>
          </a:ln>
        </p:spPr>
        <p:txBody>
          <a:bodyPr wrap="none" rtlCol="0">
            <a:spAutoFit/>
          </a:bodyPr>
          <a:lstStyle/>
          <a:p>
            <a:pPr algn="ctr"/>
            <a:r>
              <a:rPr lang="en-GB" sz="2000" b="1"/>
              <a:t>High Altitude Sensor Technology: HAST</a:t>
            </a:r>
          </a:p>
          <a:p>
            <a:pPr algn="ctr"/>
            <a:r>
              <a:rPr lang="en-GB" b="1"/>
              <a:t>Martha Apple</a:t>
            </a:r>
            <a:r>
              <a:rPr lang="en-GB" b="1" baseline="30000"/>
              <a:t>1</a:t>
            </a:r>
            <a:r>
              <a:rPr lang="en-GB" b="1"/>
              <a:t>, Kevin Negus</a:t>
            </a:r>
            <a:r>
              <a:rPr lang="en-GB" b="1" baseline="30000"/>
              <a:t>2</a:t>
            </a:r>
            <a:r>
              <a:rPr lang="en-GB" b="1"/>
              <a:t>, James Gallagher</a:t>
            </a:r>
            <a:r>
              <a:rPr lang="en-GB" b="1" baseline="30000"/>
              <a:t>4</a:t>
            </a:r>
            <a:r>
              <a:rPr lang="en-GB" b="1"/>
              <a:t>, </a:t>
            </a:r>
          </a:p>
          <a:p>
            <a:pPr algn="ctr"/>
            <a:r>
              <a:rPr lang="en-GB" b="1"/>
              <a:t>Students: Jamison Ehlers</a:t>
            </a:r>
            <a:r>
              <a:rPr lang="en-GB" b="1" baseline="30000"/>
              <a:t>2</a:t>
            </a:r>
            <a:r>
              <a:rPr lang="en-GB" b="1"/>
              <a:t>, Justin Rubalcaba</a:t>
            </a:r>
            <a:r>
              <a:rPr lang="en-GB" b="1" baseline="30000"/>
              <a:t>2</a:t>
            </a:r>
            <a:r>
              <a:rPr lang="en-GB" b="1" baseline="-25000"/>
              <a:t>, </a:t>
            </a:r>
            <a:r>
              <a:rPr lang="en-GB" b="1"/>
              <a:t>Tyler Vendetti</a:t>
            </a:r>
            <a:r>
              <a:rPr lang="en-GB" b="1" baseline="30000"/>
              <a:t>2</a:t>
            </a:r>
            <a:r>
              <a:rPr lang="en-GB" b="1"/>
              <a:t>, Samuel Croft</a:t>
            </a:r>
            <a:r>
              <a:rPr lang="en-GB" b="1" baseline="30000"/>
              <a:t>2</a:t>
            </a:r>
            <a:r>
              <a:rPr lang="en-GB" b="1"/>
              <a:t>, Carson Fiechtner</a:t>
            </a:r>
            <a:r>
              <a:rPr lang="en-GB" b="1" baseline="30000"/>
              <a:t>3</a:t>
            </a:r>
            <a:r>
              <a:rPr lang="en-GB" b="1"/>
              <a:t>,</a:t>
            </a:r>
          </a:p>
          <a:p>
            <a:pPr algn="ctr"/>
            <a:r>
              <a:rPr lang="en-GB" b="1" baseline="30000"/>
              <a:t>1</a:t>
            </a:r>
            <a:r>
              <a:rPr lang="en-GB" b="1"/>
              <a:t>Biological Sciences, </a:t>
            </a:r>
            <a:r>
              <a:rPr lang="en-GB" b="1" baseline="30000"/>
              <a:t>2</a:t>
            </a:r>
            <a:r>
              <a:rPr lang="en-GB" b="1"/>
              <a:t>Electrical Engineering, </a:t>
            </a:r>
            <a:r>
              <a:rPr lang="en-GB" b="1" baseline="30000"/>
              <a:t>3</a:t>
            </a:r>
            <a:r>
              <a:rPr lang="en-GB" b="1"/>
              <a:t>Computer Science, Montana Technological University, </a:t>
            </a:r>
            <a:r>
              <a:rPr lang="en-GB" b="1" baseline="30000"/>
              <a:t>4</a:t>
            </a:r>
            <a:r>
              <a:rPr lang="en-GB" b="1"/>
              <a:t>OPeNDAP </a:t>
            </a:r>
          </a:p>
        </p:txBody>
      </p:sp>
    </p:spTree>
    <p:extLst>
      <p:ext uri="{BB962C8B-B14F-4D97-AF65-F5344CB8AC3E}">
        <p14:creationId xmlns:p14="http://schemas.microsoft.com/office/powerpoint/2010/main" val="531429731"/>
      </p:ext>
    </p:extLst>
  </p:cSld>
  <p:clrMapOvr>
    <a:masterClrMapping/>
  </p:clrMapOvr>
  <mc:AlternateContent xmlns:mc="http://schemas.openxmlformats.org/markup-compatibility/2006">
    <mc:Choice xmlns:p14="http://schemas.microsoft.com/office/powerpoint/2010/main" Requires="p14">
      <p:transition spd="slow" p14:dur="2000" advTm="25728"/>
    </mc:Choice>
    <mc:Fallback>
      <p:transition spd="slow" advTm="257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258CF5-D004-8C42-BAEA-77B1B044C360}"/>
              </a:ext>
            </a:extLst>
          </p:cNvPr>
          <p:cNvPicPr>
            <a:picLocks noChangeAspect="1"/>
          </p:cNvPicPr>
          <p:nvPr/>
        </p:nvPicPr>
        <p:blipFill>
          <a:blip r:embed="rId2"/>
          <a:stretch>
            <a:fillRect/>
          </a:stretch>
        </p:blipFill>
        <p:spPr>
          <a:xfrm>
            <a:off x="1126009" y="500448"/>
            <a:ext cx="10226950" cy="6035040"/>
          </a:xfrm>
          <a:prstGeom prst="rect">
            <a:avLst/>
          </a:prstGeom>
          <a:ln w="19050">
            <a:solidFill>
              <a:srgbClr val="00B050"/>
            </a:solidFill>
          </a:ln>
        </p:spPr>
      </p:pic>
      <p:sp>
        <p:nvSpPr>
          <p:cNvPr id="5" name="TextBox 4">
            <a:extLst>
              <a:ext uri="{FF2B5EF4-FFF2-40B4-BE49-F238E27FC236}">
                <a16:creationId xmlns:a16="http://schemas.microsoft.com/office/drawing/2014/main" id="{0B41D2EA-5786-4344-BA6C-BB594D99A923}"/>
              </a:ext>
            </a:extLst>
          </p:cNvPr>
          <p:cNvSpPr txBox="1"/>
          <p:nvPr/>
        </p:nvSpPr>
        <p:spPr>
          <a:xfrm>
            <a:off x="4086042" y="500448"/>
            <a:ext cx="4364593" cy="646331"/>
          </a:xfrm>
          <a:prstGeom prst="rect">
            <a:avLst/>
          </a:prstGeom>
          <a:solidFill>
            <a:schemeClr val="bg1"/>
          </a:solidFill>
          <a:ln w="19050">
            <a:solidFill>
              <a:srgbClr val="00B050"/>
            </a:solidFill>
          </a:ln>
        </p:spPr>
        <p:txBody>
          <a:bodyPr wrap="none" rtlCol="0">
            <a:spAutoFit/>
          </a:bodyPr>
          <a:lstStyle/>
          <a:p>
            <a:r>
              <a:rPr lang="en-US"/>
              <a:t>Snowfield Soil Temperature Sensor, 2019-21,</a:t>
            </a:r>
          </a:p>
          <a:p>
            <a:r>
              <a:rPr lang="en-US"/>
              <a:t>Straight Line at 0° C Indicates Snow Cover</a:t>
            </a:r>
          </a:p>
        </p:txBody>
      </p:sp>
      <p:sp>
        <p:nvSpPr>
          <p:cNvPr id="6" name="TextBox 5">
            <a:extLst>
              <a:ext uri="{FF2B5EF4-FFF2-40B4-BE49-F238E27FC236}">
                <a16:creationId xmlns:a16="http://schemas.microsoft.com/office/drawing/2014/main" id="{764D51D8-F894-F245-81EC-18AB899EB716}"/>
              </a:ext>
            </a:extLst>
          </p:cNvPr>
          <p:cNvSpPr txBox="1"/>
          <p:nvPr/>
        </p:nvSpPr>
        <p:spPr>
          <a:xfrm>
            <a:off x="2328930" y="685114"/>
            <a:ext cx="364843" cy="2194010"/>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2843498421"/>
      </p:ext>
    </p:extLst>
  </p:cSld>
  <p:clrMapOvr>
    <a:masterClrMapping/>
  </p:clrMapOvr>
  <mc:AlternateContent xmlns:mc="http://schemas.openxmlformats.org/markup-compatibility/2006">
    <mc:Choice xmlns:p14="http://schemas.microsoft.com/office/powerpoint/2010/main" Requires="p14">
      <p:transition spd="slow" p14:dur="2000" advTm="4915"/>
    </mc:Choice>
    <mc:Fallback>
      <p:transition spd="slow" advTm="491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EAE067-A42A-544A-8A17-C9E500E0F3CA}"/>
              </a:ext>
            </a:extLst>
          </p:cNvPr>
          <p:cNvPicPr>
            <a:picLocks noChangeAspect="1"/>
          </p:cNvPicPr>
          <p:nvPr/>
        </p:nvPicPr>
        <p:blipFill>
          <a:blip r:embed="rId2"/>
          <a:stretch>
            <a:fillRect/>
          </a:stretch>
        </p:blipFill>
        <p:spPr>
          <a:xfrm>
            <a:off x="0" y="0"/>
            <a:ext cx="12192000" cy="6858000"/>
          </a:xfrm>
          <a:prstGeom prst="rect">
            <a:avLst/>
          </a:prstGeom>
        </p:spPr>
      </p:pic>
      <p:graphicFrame>
        <p:nvGraphicFramePr>
          <p:cNvPr id="5" name="Table 5">
            <a:extLst>
              <a:ext uri="{FF2B5EF4-FFF2-40B4-BE49-F238E27FC236}">
                <a16:creationId xmlns:a16="http://schemas.microsoft.com/office/drawing/2014/main" id="{EF4221C6-299B-AF44-A5E7-D32ABF5CB6F6}"/>
              </a:ext>
            </a:extLst>
          </p:cNvPr>
          <p:cNvGraphicFramePr>
            <a:graphicFrameLocks noGrp="1"/>
          </p:cNvGraphicFramePr>
          <p:nvPr>
            <p:extLst>
              <p:ext uri="{D42A27DB-BD31-4B8C-83A1-F6EECF244321}">
                <p14:modId xmlns:p14="http://schemas.microsoft.com/office/powerpoint/2010/main" val="3153940520"/>
              </p:ext>
            </p:extLst>
          </p:nvPr>
        </p:nvGraphicFramePr>
        <p:xfrm>
          <a:off x="704336" y="3989716"/>
          <a:ext cx="6310948" cy="1198217"/>
        </p:xfrm>
        <a:graphic>
          <a:graphicData uri="http://schemas.openxmlformats.org/drawingml/2006/table">
            <a:tbl>
              <a:tblPr firstRow="1" bandRow="1">
                <a:tableStyleId>{5C22544A-7EE6-4342-B048-85BDC9FD1C3A}</a:tableStyleId>
              </a:tblPr>
              <a:tblGrid>
                <a:gridCol w="1561843">
                  <a:extLst>
                    <a:ext uri="{9D8B030D-6E8A-4147-A177-3AD203B41FA5}">
                      <a16:colId xmlns:a16="http://schemas.microsoft.com/office/drawing/2014/main" val="236475438"/>
                    </a:ext>
                  </a:extLst>
                </a:gridCol>
                <a:gridCol w="1583035">
                  <a:extLst>
                    <a:ext uri="{9D8B030D-6E8A-4147-A177-3AD203B41FA5}">
                      <a16:colId xmlns:a16="http://schemas.microsoft.com/office/drawing/2014/main" val="2095180334"/>
                    </a:ext>
                  </a:extLst>
                </a:gridCol>
                <a:gridCol w="1583035">
                  <a:extLst>
                    <a:ext uri="{9D8B030D-6E8A-4147-A177-3AD203B41FA5}">
                      <a16:colId xmlns:a16="http://schemas.microsoft.com/office/drawing/2014/main" val="3155731795"/>
                    </a:ext>
                  </a:extLst>
                </a:gridCol>
                <a:gridCol w="1583035">
                  <a:extLst>
                    <a:ext uri="{9D8B030D-6E8A-4147-A177-3AD203B41FA5}">
                      <a16:colId xmlns:a16="http://schemas.microsoft.com/office/drawing/2014/main" val="137938691"/>
                    </a:ext>
                  </a:extLst>
                </a:gridCol>
              </a:tblGrid>
              <a:tr h="235571">
                <a:tc gridSpan="4">
                  <a:txBody>
                    <a:bodyPr/>
                    <a:lstStyle/>
                    <a:p>
                      <a:pPr algn="ctr"/>
                      <a:r>
                        <a:rPr lang="en-US" sz="1500">
                          <a:solidFill>
                            <a:schemeClr val="tx1"/>
                          </a:solidFill>
                        </a:rPr>
                        <a:t>FLIR Thermographs of Polygon Surface Temperatures, °C, n = 50</a:t>
                      </a:r>
                    </a:p>
                  </a:txBody>
                  <a:tcPr marL="91598" marR="91598" marT="45799" marB="45799">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702230"/>
                  </a:ext>
                </a:extLst>
              </a:tr>
              <a:tr h="292673">
                <a:tc>
                  <a:txBody>
                    <a:bodyPr/>
                    <a:lstStyle/>
                    <a:p>
                      <a:r>
                        <a:rPr lang="en-US" sz="1500"/>
                        <a:t>Polygon</a:t>
                      </a:r>
                    </a:p>
                  </a:txBody>
                  <a:tcPr marL="63676" marR="63676" marT="31840" marB="31840">
                    <a:solidFill>
                      <a:schemeClr val="bg1"/>
                    </a:solidFill>
                  </a:tcPr>
                </a:tc>
                <a:tc>
                  <a:txBody>
                    <a:bodyPr/>
                    <a:lstStyle/>
                    <a:p>
                      <a:r>
                        <a:rPr lang="en-US" sz="1500"/>
                        <a:t>Maximum</a:t>
                      </a:r>
                    </a:p>
                  </a:txBody>
                  <a:tcPr marL="63676" marR="63676" marT="31840" marB="31840">
                    <a:solidFill>
                      <a:schemeClr val="bg1"/>
                    </a:solidFill>
                  </a:tcPr>
                </a:tc>
                <a:tc>
                  <a:txBody>
                    <a:bodyPr/>
                    <a:lstStyle/>
                    <a:p>
                      <a:r>
                        <a:rPr lang="en-US" sz="1500"/>
                        <a:t>Minimum</a:t>
                      </a:r>
                    </a:p>
                  </a:txBody>
                  <a:tcPr marL="63676" marR="63676" marT="31840" marB="31840">
                    <a:solidFill>
                      <a:schemeClr val="bg1"/>
                    </a:solidFill>
                  </a:tcPr>
                </a:tc>
                <a:tc>
                  <a:txBody>
                    <a:bodyPr/>
                    <a:lstStyle/>
                    <a:p>
                      <a:r>
                        <a:rPr lang="en-US" sz="1500"/>
                        <a:t>Average</a:t>
                      </a:r>
                    </a:p>
                  </a:txBody>
                  <a:tcPr marL="63676" marR="63676" marT="31840" marB="31840">
                    <a:solidFill>
                      <a:schemeClr val="bg1"/>
                    </a:solidFill>
                  </a:tcPr>
                </a:tc>
                <a:extLst>
                  <a:ext uri="{0D108BD9-81ED-4DB2-BD59-A6C34878D82A}">
                    <a16:rowId xmlns:a16="http://schemas.microsoft.com/office/drawing/2014/main" val="3892607977"/>
                  </a:ext>
                </a:extLst>
              </a:tr>
              <a:tr h="292673">
                <a:tc>
                  <a:txBody>
                    <a:bodyPr/>
                    <a:lstStyle/>
                    <a:p>
                      <a:r>
                        <a:rPr lang="en-US" sz="1500"/>
                        <a:t>Centers</a:t>
                      </a:r>
                    </a:p>
                  </a:txBody>
                  <a:tcPr marL="63676" marR="63676" marT="31840" marB="31840"/>
                </a:tc>
                <a:tc>
                  <a:txBody>
                    <a:bodyPr/>
                    <a:lstStyle/>
                    <a:p>
                      <a:r>
                        <a:rPr lang="en-US" sz="1500"/>
                        <a:t>37.15 +/- 0.89</a:t>
                      </a:r>
                    </a:p>
                  </a:txBody>
                  <a:tcPr marL="63676" marR="63676" marT="31840" marB="31840"/>
                </a:tc>
                <a:tc>
                  <a:txBody>
                    <a:bodyPr/>
                    <a:lstStyle/>
                    <a:p>
                      <a:r>
                        <a:rPr lang="en-US" sz="1500"/>
                        <a:t>29.39 +/- 0.71</a:t>
                      </a:r>
                    </a:p>
                  </a:txBody>
                  <a:tcPr marL="63676" marR="63676" marT="31840" marB="31840"/>
                </a:tc>
                <a:tc>
                  <a:txBody>
                    <a:bodyPr/>
                    <a:lstStyle/>
                    <a:p>
                      <a:r>
                        <a:rPr lang="en-US" sz="1500"/>
                        <a:t>32.90 +/- 0.87</a:t>
                      </a:r>
                    </a:p>
                  </a:txBody>
                  <a:tcPr marL="63676" marR="63676" marT="31840" marB="31840"/>
                </a:tc>
                <a:extLst>
                  <a:ext uri="{0D108BD9-81ED-4DB2-BD59-A6C34878D82A}">
                    <a16:rowId xmlns:a16="http://schemas.microsoft.com/office/drawing/2014/main" val="3863628046"/>
                  </a:ext>
                </a:extLst>
              </a:tr>
              <a:tr h="292673">
                <a:tc>
                  <a:txBody>
                    <a:bodyPr/>
                    <a:lstStyle/>
                    <a:p>
                      <a:r>
                        <a:rPr lang="en-US" sz="1500"/>
                        <a:t>Edges</a:t>
                      </a:r>
                    </a:p>
                  </a:txBody>
                  <a:tcPr marL="63676" marR="63676" marT="31840" marB="31840"/>
                </a:tc>
                <a:tc>
                  <a:txBody>
                    <a:bodyPr/>
                    <a:lstStyle/>
                    <a:p>
                      <a:r>
                        <a:rPr lang="en-US" sz="1500"/>
                        <a:t>31.17 +/- 0.84</a:t>
                      </a:r>
                    </a:p>
                  </a:txBody>
                  <a:tcPr marL="63676" marR="63676" marT="31840" marB="31840"/>
                </a:tc>
                <a:tc>
                  <a:txBody>
                    <a:bodyPr/>
                    <a:lstStyle/>
                    <a:p>
                      <a:r>
                        <a:rPr lang="en-US" sz="1500"/>
                        <a:t>24.76 +/- 0.71</a:t>
                      </a:r>
                    </a:p>
                  </a:txBody>
                  <a:tcPr marL="63676" marR="63676" marT="31840" marB="31840"/>
                </a:tc>
                <a:tc>
                  <a:txBody>
                    <a:bodyPr/>
                    <a:lstStyle/>
                    <a:p>
                      <a:r>
                        <a:rPr lang="en-US" sz="1500"/>
                        <a:t>26.92 +/- 0.87</a:t>
                      </a:r>
                    </a:p>
                  </a:txBody>
                  <a:tcPr marL="63676" marR="63676" marT="31840" marB="31840"/>
                </a:tc>
                <a:extLst>
                  <a:ext uri="{0D108BD9-81ED-4DB2-BD59-A6C34878D82A}">
                    <a16:rowId xmlns:a16="http://schemas.microsoft.com/office/drawing/2014/main" val="2422117925"/>
                  </a:ext>
                </a:extLst>
              </a:tr>
            </a:tbl>
          </a:graphicData>
        </a:graphic>
      </p:graphicFrame>
    </p:spTree>
    <p:extLst>
      <p:ext uri="{BB962C8B-B14F-4D97-AF65-F5344CB8AC3E}">
        <p14:creationId xmlns:p14="http://schemas.microsoft.com/office/powerpoint/2010/main" val="3864568819"/>
      </p:ext>
    </p:extLst>
  </p:cSld>
  <p:clrMapOvr>
    <a:masterClrMapping/>
  </p:clrMapOvr>
  <mc:AlternateContent xmlns:mc="http://schemas.openxmlformats.org/markup-compatibility/2006">
    <mc:Choice xmlns:p14="http://schemas.microsoft.com/office/powerpoint/2010/main" Requires="p14">
      <p:transition spd="slow" p14:dur="2000" advTm="20209"/>
    </mc:Choice>
    <mc:Fallback>
      <p:transition spd="slow" advTm="202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55AA4-B280-AB4B-9A09-48EA784EF0E2}"/>
              </a:ext>
              <a:ext uri="{C183D7F6-B498-43B3-948B-1728B52AA6E4}">
                <adec:decorative xmlns:adec="http://schemas.microsoft.com/office/drawing/2017/decorative" val="1"/>
              </a:ext>
            </a:extLst>
          </p:cNvPr>
          <p:cNvPicPr>
            <a:picLocks noChangeAspect="1"/>
          </p:cNvPicPr>
          <p:nvPr/>
        </p:nvPicPr>
        <p:blipFill rotWithShape="1">
          <a:blip r:embed="rId2"/>
          <a:srcRect r="12531"/>
          <a:stretch/>
        </p:blipFill>
        <p:spPr>
          <a:xfrm>
            <a:off x="2259765" y="219075"/>
            <a:ext cx="7487223" cy="6419850"/>
          </a:xfrm>
          <a:prstGeom prst="rect">
            <a:avLst/>
          </a:prstGeom>
          <a:ln>
            <a:solidFill>
              <a:srgbClr val="92D050"/>
            </a:solidFill>
          </a:ln>
        </p:spPr>
      </p:pic>
      <p:sp>
        <p:nvSpPr>
          <p:cNvPr id="2" name="TextBox 1">
            <a:extLst>
              <a:ext uri="{FF2B5EF4-FFF2-40B4-BE49-F238E27FC236}">
                <a16:creationId xmlns:a16="http://schemas.microsoft.com/office/drawing/2014/main" id="{D9C0D3F6-1169-FE47-BDF0-EB4191EFD4F2}"/>
              </a:ext>
            </a:extLst>
          </p:cNvPr>
          <p:cNvSpPr txBox="1"/>
          <p:nvPr/>
        </p:nvSpPr>
        <p:spPr>
          <a:xfrm>
            <a:off x="677635" y="465365"/>
            <a:ext cx="753732" cy="369332"/>
          </a:xfrm>
          <a:prstGeom prst="rect">
            <a:avLst/>
          </a:prstGeom>
          <a:solidFill>
            <a:schemeClr val="bg1"/>
          </a:solidFill>
          <a:ln w="28575">
            <a:solidFill>
              <a:srgbClr val="92D050"/>
            </a:solidFill>
          </a:ln>
        </p:spPr>
        <p:txBody>
          <a:bodyPr wrap="none" rtlCol="0">
            <a:spAutoFit/>
          </a:bodyPr>
          <a:lstStyle/>
          <a:p>
            <a:r>
              <a:rPr lang="en-US"/>
              <a:t>HAST!</a:t>
            </a:r>
          </a:p>
        </p:txBody>
      </p:sp>
    </p:spTree>
    <p:extLst>
      <p:ext uri="{BB962C8B-B14F-4D97-AF65-F5344CB8AC3E}">
        <p14:creationId xmlns:p14="http://schemas.microsoft.com/office/powerpoint/2010/main" val="25104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HAST Sensor Network Topology</a:t>
            </a:r>
          </a:p>
        </p:txBody>
      </p:sp>
      <p:sp>
        <p:nvSpPr>
          <p:cNvPr id="3" name="Content Placeholder 2"/>
          <p:cNvSpPr>
            <a:spLocks noGrp="1"/>
          </p:cNvSpPr>
          <p:nvPr>
            <p:ph idx="1"/>
          </p:nvPr>
        </p:nvSpPr>
        <p:spPr>
          <a:xfrm>
            <a:off x="5075433" y="1644025"/>
            <a:ext cx="6564631" cy="4532938"/>
          </a:xfrm>
        </p:spPr>
        <p:txBody>
          <a:bodyPr>
            <a:normAutofit/>
          </a:bodyPr>
          <a:lstStyle/>
          <a:p>
            <a:r>
              <a:rPr lang="en-US">
                <a:solidFill>
                  <a:schemeClr val="bg1"/>
                </a:solidFill>
              </a:rPr>
              <a:t>Main/Sensor star and/or mesh topology</a:t>
            </a:r>
          </a:p>
          <a:p>
            <a:r>
              <a:rPr lang="en-US">
                <a:solidFill>
                  <a:schemeClr val="bg1"/>
                </a:solidFill>
              </a:rPr>
              <a:t>Sensor nodes</a:t>
            </a:r>
          </a:p>
          <a:p>
            <a:pPr lvl="1"/>
            <a:r>
              <a:rPr lang="en-US">
                <a:solidFill>
                  <a:schemeClr val="bg1"/>
                </a:solidFill>
              </a:rPr>
              <a:t>Collect data (temperature, soil moisture, etc.)</a:t>
            </a:r>
          </a:p>
          <a:p>
            <a:pPr lvl="1"/>
            <a:r>
              <a:rPr lang="en-US">
                <a:solidFill>
                  <a:schemeClr val="bg1"/>
                </a:solidFill>
              </a:rPr>
              <a:t>Use LoRa radio to send data to Master</a:t>
            </a:r>
          </a:p>
          <a:p>
            <a:r>
              <a:rPr lang="en-US">
                <a:solidFill>
                  <a:schemeClr val="bg1"/>
                </a:solidFill>
              </a:rPr>
              <a:t>Main node</a:t>
            </a:r>
          </a:p>
          <a:p>
            <a:pPr lvl="1"/>
            <a:r>
              <a:rPr lang="en-US">
                <a:solidFill>
                  <a:schemeClr val="bg1"/>
                </a:solidFill>
              </a:rPr>
              <a:t>Receives data from sensors using </a:t>
            </a:r>
            <a:r>
              <a:rPr lang="en-US" err="1">
                <a:solidFill>
                  <a:schemeClr val="bg1"/>
                </a:solidFill>
              </a:rPr>
              <a:t>LoRa</a:t>
            </a:r>
            <a:endParaRPr lang="en-US">
              <a:solidFill>
                <a:schemeClr val="bg1"/>
              </a:solidFill>
            </a:endParaRPr>
          </a:p>
          <a:p>
            <a:pPr lvl="1"/>
            <a:r>
              <a:rPr lang="en-US">
                <a:solidFill>
                  <a:schemeClr val="bg1"/>
                </a:solidFill>
              </a:rPr>
              <a:t>Will include temperature, etc., sensing</a:t>
            </a:r>
          </a:p>
          <a:p>
            <a:pPr lvl="1"/>
            <a:r>
              <a:rPr lang="en-US">
                <a:solidFill>
                  <a:schemeClr val="bg1"/>
                </a:solidFill>
              </a:rPr>
              <a:t>Forward data to ‘Application Server’ via Iridium satellites and the Internet.</a:t>
            </a:r>
          </a:p>
        </p:txBody>
      </p:sp>
      <p:grpSp>
        <p:nvGrpSpPr>
          <p:cNvPr id="6" name="Group 5">
            <a:extLst>
              <a:ext uri="{FF2B5EF4-FFF2-40B4-BE49-F238E27FC236}">
                <a16:creationId xmlns:a16="http://schemas.microsoft.com/office/drawing/2014/main" id="{5B478CFC-490E-064D-ACAB-AF4F3406FF94}"/>
              </a:ext>
            </a:extLst>
          </p:cNvPr>
          <p:cNvGrpSpPr/>
          <p:nvPr/>
        </p:nvGrpSpPr>
        <p:grpSpPr>
          <a:xfrm>
            <a:off x="542103" y="1644025"/>
            <a:ext cx="4340838" cy="4714537"/>
            <a:chOff x="6494265" y="509750"/>
            <a:chExt cx="4340838" cy="4714537"/>
          </a:xfrm>
        </p:grpSpPr>
        <p:pic>
          <p:nvPicPr>
            <p:cNvPr id="7" name="Picture 6" descr="A picture containing sky, kite, flying, map&#10;&#10;Description automatically generated">
              <a:extLst>
                <a:ext uri="{FF2B5EF4-FFF2-40B4-BE49-F238E27FC236}">
                  <a16:creationId xmlns:a16="http://schemas.microsoft.com/office/drawing/2014/main" id="{FB2DD376-F8C2-1A41-BA5A-0FC0BD23CBE9}"/>
                </a:ext>
              </a:extLst>
            </p:cNvPr>
            <p:cNvPicPr>
              <a:picLocks noChangeAspect="1"/>
            </p:cNvPicPr>
            <p:nvPr/>
          </p:nvPicPr>
          <p:blipFill>
            <a:blip r:embed="rId3"/>
            <a:stretch>
              <a:fillRect/>
            </a:stretch>
          </p:blipFill>
          <p:spPr>
            <a:xfrm>
              <a:off x="6494265" y="509750"/>
              <a:ext cx="4340838" cy="3742767"/>
            </a:xfrm>
            <a:prstGeom prst="rect">
              <a:avLst/>
            </a:prstGeom>
          </p:spPr>
        </p:pic>
        <p:sp>
          <p:nvSpPr>
            <p:cNvPr id="8" name="Cloud 7">
              <a:extLst>
                <a:ext uri="{FF2B5EF4-FFF2-40B4-BE49-F238E27FC236}">
                  <a16:creationId xmlns:a16="http://schemas.microsoft.com/office/drawing/2014/main" id="{F0338E52-19C9-EE48-A0E0-839887BEC8C0}"/>
                </a:ext>
              </a:extLst>
            </p:cNvPr>
            <p:cNvSpPr/>
            <p:nvPr/>
          </p:nvSpPr>
          <p:spPr>
            <a:xfrm>
              <a:off x="9244507" y="4093382"/>
              <a:ext cx="1551370" cy="1130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Internet</a:t>
              </a:r>
            </a:p>
          </p:txBody>
        </p:sp>
        <p:sp>
          <p:nvSpPr>
            <p:cNvPr id="9" name="TextBox 8">
              <a:extLst>
                <a:ext uri="{FF2B5EF4-FFF2-40B4-BE49-F238E27FC236}">
                  <a16:creationId xmlns:a16="http://schemas.microsoft.com/office/drawing/2014/main" id="{0F3ACFB1-57E8-BF44-9F9E-191E98815C01}"/>
                </a:ext>
              </a:extLst>
            </p:cNvPr>
            <p:cNvSpPr txBox="1"/>
            <p:nvPr/>
          </p:nvSpPr>
          <p:spPr>
            <a:xfrm>
              <a:off x="7030292" y="1298814"/>
              <a:ext cx="6516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Sensor node</a:t>
              </a:r>
            </a:p>
          </p:txBody>
        </p:sp>
        <p:sp>
          <p:nvSpPr>
            <p:cNvPr id="10" name="Rectangle 9">
              <a:extLst>
                <a:ext uri="{FF2B5EF4-FFF2-40B4-BE49-F238E27FC236}">
                  <a16:creationId xmlns:a16="http://schemas.microsoft.com/office/drawing/2014/main" id="{A9C7CBC5-211C-5F42-8AD8-7A09966826CB}"/>
                </a:ext>
              </a:extLst>
            </p:cNvPr>
            <p:cNvSpPr/>
            <p:nvPr/>
          </p:nvSpPr>
          <p:spPr>
            <a:xfrm>
              <a:off x="8940578" y="2852243"/>
              <a:ext cx="1150883" cy="1156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FCACD25E-B4B1-7740-90FC-84995774F151}"/>
                </a:ext>
              </a:extLst>
            </p:cNvPr>
            <p:cNvCxnSpPr>
              <a:cxnSpLocks/>
            </p:cNvCxnSpPr>
            <p:nvPr/>
          </p:nvCxnSpPr>
          <p:spPr>
            <a:xfrm>
              <a:off x="8896795" y="3013988"/>
              <a:ext cx="695424" cy="102361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BC1E8B-8608-704C-81F2-DAB8A7B46C18}"/>
                </a:ext>
              </a:extLst>
            </p:cNvPr>
            <p:cNvSpPr txBox="1"/>
            <p:nvPr/>
          </p:nvSpPr>
          <p:spPr>
            <a:xfrm>
              <a:off x="8940578" y="2767242"/>
              <a:ext cx="6516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Master node</a:t>
              </a:r>
            </a:p>
          </p:txBody>
        </p:sp>
      </p:grpSp>
    </p:spTree>
    <p:extLst>
      <p:ext uri="{BB962C8B-B14F-4D97-AF65-F5344CB8AC3E}">
        <p14:creationId xmlns:p14="http://schemas.microsoft.com/office/powerpoint/2010/main" val="2825409522"/>
      </p:ext>
    </p:extLst>
  </p:cSld>
  <p:clrMapOvr>
    <a:masterClrMapping/>
  </p:clrMapOvr>
  <mc:AlternateContent xmlns:mc="http://schemas.openxmlformats.org/markup-compatibility/2006">
    <mc:Choice xmlns:p14="http://schemas.microsoft.com/office/powerpoint/2010/main" Requires="p14">
      <p:transition spd="slow" p14:dur="2000" advTm="59602"/>
    </mc:Choice>
    <mc:Fallback>
      <p:transition spd="slow" advTm="596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6720A-F238-6A46-B8E0-C808E32447D7}"/>
              </a:ext>
              <a:ext uri="{C183D7F6-B498-43B3-948B-1728B52AA6E4}">
                <adec:decorative xmlns:adec="http://schemas.microsoft.com/office/drawing/2017/decorative" val="1"/>
              </a:ext>
            </a:extLst>
          </p:cNvPr>
          <p:cNvPicPr>
            <a:picLocks noChangeAspect="1"/>
          </p:cNvPicPr>
          <p:nvPr/>
        </p:nvPicPr>
        <p:blipFill rotWithShape="1">
          <a:blip r:embed="rId2"/>
          <a:srcRect l="12798" r="5667"/>
          <a:stretch/>
        </p:blipFill>
        <p:spPr>
          <a:xfrm rot="16200000">
            <a:off x="2845905" y="-2667000"/>
            <a:ext cx="6857999" cy="12192001"/>
          </a:xfrm>
          <a:prstGeom prst="rect">
            <a:avLst/>
          </a:prstGeom>
        </p:spPr>
      </p:pic>
      <p:sp>
        <p:nvSpPr>
          <p:cNvPr id="2" name="TextBox 1">
            <a:extLst>
              <a:ext uri="{FF2B5EF4-FFF2-40B4-BE49-F238E27FC236}">
                <a16:creationId xmlns:a16="http://schemas.microsoft.com/office/drawing/2014/main" id="{4AA0CA0A-A70A-E345-8FA1-9B2FD140851D}"/>
              </a:ext>
            </a:extLst>
          </p:cNvPr>
          <p:cNvSpPr txBox="1"/>
          <p:nvPr/>
        </p:nvSpPr>
        <p:spPr>
          <a:xfrm>
            <a:off x="1242391" y="427383"/>
            <a:ext cx="2238498" cy="369332"/>
          </a:xfrm>
          <a:prstGeom prst="rect">
            <a:avLst/>
          </a:prstGeom>
          <a:solidFill>
            <a:schemeClr val="bg1"/>
          </a:solidFill>
        </p:spPr>
        <p:txBody>
          <a:bodyPr wrap="none" rtlCol="0">
            <a:spAutoFit/>
          </a:bodyPr>
          <a:lstStyle/>
          <a:p>
            <a:r>
              <a:rPr lang="en-US"/>
              <a:t>Wires lead to sensors </a:t>
            </a:r>
          </a:p>
        </p:txBody>
      </p:sp>
      <p:sp>
        <p:nvSpPr>
          <p:cNvPr id="6" name="TextBox 5">
            <a:extLst>
              <a:ext uri="{FF2B5EF4-FFF2-40B4-BE49-F238E27FC236}">
                <a16:creationId xmlns:a16="http://schemas.microsoft.com/office/drawing/2014/main" id="{1AF19515-26EE-384D-A02C-8A21534919E6}"/>
              </a:ext>
            </a:extLst>
          </p:cNvPr>
          <p:cNvSpPr txBox="1"/>
          <p:nvPr/>
        </p:nvSpPr>
        <p:spPr>
          <a:xfrm>
            <a:off x="3648214" y="1441938"/>
            <a:ext cx="2447786" cy="369332"/>
          </a:xfrm>
          <a:prstGeom prst="rect">
            <a:avLst/>
          </a:prstGeom>
          <a:solidFill>
            <a:schemeClr val="bg1"/>
          </a:solidFill>
        </p:spPr>
        <p:txBody>
          <a:bodyPr wrap="none" rtlCol="0">
            <a:spAutoFit/>
          </a:bodyPr>
          <a:lstStyle/>
          <a:p>
            <a:r>
              <a:rPr lang="en-US" err="1"/>
              <a:t>RocketScream</a:t>
            </a:r>
            <a:r>
              <a:rPr lang="en-US"/>
              <a:t> (Arduino)</a:t>
            </a:r>
          </a:p>
        </p:txBody>
      </p:sp>
      <p:cxnSp>
        <p:nvCxnSpPr>
          <p:cNvPr id="8" name="Straight Arrow Connector 7">
            <a:extLst>
              <a:ext uri="{FF2B5EF4-FFF2-40B4-BE49-F238E27FC236}">
                <a16:creationId xmlns:a16="http://schemas.microsoft.com/office/drawing/2014/main" id="{C3394498-A0CA-9941-85FF-D9AB665D410E}"/>
              </a:ext>
            </a:extLst>
          </p:cNvPr>
          <p:cNvCxnSpPr>
            <a:cxnSpLocks/>
          </p:cNvCxnSpPr>
          <p:nvPr/>
        </p:nvCxnSpPr>
        <p:spPr>
          <a:xfrm flipV="1">
            <a:off x="5404338" y="2672862"/>
            <a:ext cx="480647" cy="293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D740CA-50B8-6549-9138-C3ED3E60E510}"/>
              </a:ext>
            </a:extLst>
          </p:cNvPr>
          <p:cNvCxnSpPr>
            <a:cxnSpLocks/>
          </p:cNvCxnSpPr>
          <p:nvPr/>
        </p:nvCxnSpPr>
        <p:spPr>
          <a:xfrm>
            <a:off x="5310554" y="1781908"/>
            <a:ext cx="246184" cy="103749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3B4343-5AAE-3042-8CF1-FD63801FA64C}"/>
              </a:ext>
            </a:extLst>
          </p:cNvPr>
          <p:cNvSpPr txBox="1"/>
          <p:nvPr/>
        </p:nvSpPr>
        <p:spPr>
          <a:xfrm>
            <a:off x="9882554" y="2300654"/>
            <a:ext cx="1790875" cy="646331"/>
          </a:xfrm>
          <a:prstGeom prst="rect">
            <a:avLst/>
          </a:prstGeom>
          <a:solidFill>
            <a:schemeClr val="bg1"/>
          </a:solidFill>
        </p:spPr>
        <p:txBody>
          <a:bodyPr wrap="none" rtlCol="0">
            <a:spAutoFit/>
          </a:bodyPr>
          <a:lstStyle/>
          <a:p>
            <a:r>
              <a:rPr lang="en-US" err="1"/>
              <a:t>RockBLOCK</a:t>
            </a:r>
            <a:r>
              <a:rPr lang="en-US"/>
              <a:t> </a:t>
            </a:r>
          </a:p>
          <a:p>
            <a:r>
              <a:rPr lang="en-US"/>
              <a:t>(Iridium Modem)</a:t>
            </a:r>
          </a:p>
        </p:txBody>
      </p:sp>
      <p:cxnSp>
        <p:nvCxnSpPr>
          <p:cNvPr id="14" name="Straight Arrow Connector 13">
            <a:extLst>
              <a:ext uri="{FF2B5EF4-FFF2-40B4-BE49-F238E27FC236}">
                <a16:creationId xmlns:a16="http://schemas.microsoft.com/office/drawing/2014/main" id="{16EDE41D-2AF6-4F46-8F88-9F5F12F68BDB}"/>
              </a:ext>
            </a:extLst>
          </p:cNvPr>
          <p:cNvCxnSpPr>
            <a:cxnSpLocks/>
            <a:stCxn id="13" idx="1"/>
          </p:cNvCxnSpPr>
          <p:nvPr/>
        </p:nvCxnSpPr>
        <p:spPr>
          <a:xfrm flipH="1">
            <a:off x="8524972" y="2623820"/>
            <a:ext cx="1357582" cy="47947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4A8EAA-FBC9-DC41-8B2F-9EBAF58552FE}"/>
              </a:ext>
            </a:extLst>
          </p:cNvPr>
          <p:cNvSpPr txBox="1"/>
          <p:nvPr/>
        </p:nvSpPr>
        <p:spPr>
          <a:xfrm>
            <a:off x="7408985" y="996462"/>
            <a:ext cx="2068259" cy="369332"/>
          </a:xfrm>
          <a:prstGeom prst="rect">
            <a:avLst/>
          </a:prstGeom>
          <a:solidFill>
            <a:schemeClr val="bg1"/>
          </a:solidFill>
        </p:spPr>
        <p:txBody>
          <a:bodyPr wrap="none" rtlCol="0">
            <a:spAutoFit/>
          </a:bodyPr>
          <a:lstStyle/>
          <a:p>
            <a:r>
              <a:rPr lang="en-US"/>
              <a:t>SD Card and  Holder</a:t>
            </a:r>
          </a:p>
        </p:txBody>
      </p:sp>
      <p:cxnSp>
        <p:nvCxnSpPr>
          <p:cNvPr id="18" name="Straight Arrow Connector 17">
            <a:extLst>
              <a:ext uri="{FF2B5EF4-FFF2-40B4-BE49-F238E27FC236}">
                <a16:creationId xmlns:a16="http://schemas.microsoft.com/office/drawing/2014/main" id="{8576701A-8127-2340-802F-A8FEC540D651}"/>
              </a:ext>
            </a:extLst>
          </p:cNvPr>
          <p:cNvCxnSpPr>
            <a:cxnSpLocks/>
          </p:cNvCxnSpPr>
          <p:nvPr/>
        </p:nvCxnSpPr>
        <p:spPr>
          <a:xfrm flipH="1">
            <a:off x="7606239" y="1365794"/>
            <a:ext cx="447515" cy="9635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8ACF99-8521-924B-B044-A507B10BA37D}"/>
              </a:ext>
            </a:extLst>
          </p:cNvPr>
          <p:cNvCxnSpPr>
            <a:cxnSpLocks/>
          </p:cNvCxnSpPr>
          <p:nvPr/>
        </p:nvCxnSpPr>
        <p:spPr>
          <a:xfrm flipV="1">
            <a:off x="3122204" y="4115218"/>
            <a:ext cx="1309119" cy="64259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20E9B7-B3AD-3B42-8265-46755F177B21}"/>
              </a:ext>
            </a:extLst>
          </p:cNvPr>
          <p:cNvSpPr txBox="1"/>
          <p:nvPr/>
        </p:nvSpPr>
        <p:spPr>
          <a:xfrm>
            <a:off x="984738" y="4654062"/>
            <a:ext cx="2345129" cy="646331"/>
          </a:xfrm>
          <a:prstGeom prst="rect">
            <a:avLst/>
          </a:prstGeom>
          <a:solidFill>
            <a:schemeClr val="bg1"/>
          </a:solidFill>
        </p:spPr>
        <p:txBody>
          <a:bodyPr wrap="none" rtlCol="0">
            <a:spAutoFit/>
          </a:bodyPr>
          <a:lstStyle/>
          <a:p>
            <a:r>
              <a:rPr lang="en-US"/>
              <a:t>Printed Circuit Board</a:t>
            </a:r>
          </a:p>
          <a:p>
            <a:r>
              <a:rPr lang="en-US"/>
              <a:t>(Batteries Underneath)</a:t>
            </a:r>
          </a:p>
        </p:txBody>
      </p:sp>
      <p:sp>
        <p:nvSpPr>
          <p:cNvPr id="24" name="TextBox 23">
            <a:extLst>
              <a:ext uri="{FF2B5EF4-FFF2-40B4-BE49-F238E27FC236}">
                <a16:creationId xmlns:a16="http://schemas.microsoft.com/office/drawing/2014/main" id="{C8A88B21-0E3D-2145-8762-181440D0E343}"/>
              </a:ext>
            </a:extLst>
          </p:cNvPr>
          <p:cNvSpPr txBox="1"/>
          <p:nvPr/>
        </p:nvSpPr>
        <p:spPr>
          <a:xfrm>
            <a:off x="9882554" y="5247639"/>
            <a:ext cx="1087157" cy="369332"/>
          </a:xfrm>
          <a:prstGeom prst="rect">
            <a:avLst/>
          </a:prstGeom>
          <a:solidFill>
            <a:schemeClr val="bg1"/>
          </a:solidFill>
        </p:spPr>
        <p:txBody>
          <a:bodyPr wrap="none" rtlCol="0">
            <a:spAutoFit/>
          </a:bodyPr>
          <a:lstStyle/>
          <a:p>
            <a:r>
              <a:rPr lang="en-US"/>
              <a:t>IP68 Case</a:t>
            </a:r>
          </a:p>
        </p:txBody>
      </p:sp>
      <p:cxnSp>
        <p:nvCxnSpPr>
          <p:cNvPr id="25" name="Straight Arrow Connector 24">
            <a:extLst>
              <a:ext uri="{FF2B5EF4-FFF2-40B4-BE49-F238E27FC236}">
                <a16:creationId xmlns:a16="http://schemas.microsoft.com/office/drawing/2014/main" id="{25515FE8-2720-F245-AEE9-F4CAA9333911}"/>
              </a:ext>
            </a:extLst>
          </p:cNvPr>
          <p:cNvCxnSpPr>
            <a:cxnSpLocks/>
          </p:cNvCxnSpPr>
          <p:nvPr/>
        </p:nvCxnSpPr>
        <p:spPr>
          <a:xfrm flipH="1" flipV="1">
            <a:off x="9860198" y="4683396"/>
            <a:ext cx="742290" cy="5642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040662F-E6CB-4943-B5E2-3ADB95D44AE6}"/>
              </a:ext>
            </a:extLst>
          </p:cNvPr>
          <p:cNvSpPr txBox="1"/>
          <p:nvPr/>
        </p:nvSpPr>
        <p:spPr>
          <a:xfrm>
            <a:off x="4693394" y="5861538"/>
            <a:ext cx="3561605" cy="584775"/>
          </a:xfrm>
          <a:prstGeom prst="rect">
            <a:avLst/>
          </a:prstGeom>
          <a:solidFill>
            <a:schemeClr val="bg1"/>
          </a:solidFill>
        </p:spPr>
        <p:txBody>
          <a:bodyPr wrap="square" rtlCol="0">
            <a:spAutoFit/>
          </a:bodyPr>
          <a:lstStyle/>
          <a:p>
            <a:pPr algn="ctr"/>
            <a:r>
              <a:rPr lang="en-US" sz="3200"/>
              <a:t>HAST MAIN NODE</a:t>
            </a:r>
            <a:endParaRPr lang="en-US"/>
          </a:p>
        </p:txBody>
      </p:sp>
    </p:spTree>
    <p:extLst>
      <p:ext uri="{BB962C8B-B14F-4D97-AF65-F5344CB8AC3E}">
        <p14:creationId xmlns:p14="http://schemas.microsoft.com/office/powerpoint/2010/main" val="1347861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FA0CAB-71A2-3E47-AEC2-C051FE1E01CA}"/>
              </a:ext>
            </a:extLst>
          </p:cNvPr>
          <p:cNvSpPr txBox="1">
            <a:spLocks noChangeAspect="1"/>
          </p:cNvSpPr>
          <p:nvPr/>
        </p:nvSpPr>
        <p:spPr>
          <a:xfrm>
            <a:off x="469900" y="565646"/>
            <a:ext cx="11252200" cy="5355312"/>
          </a:xfrm>
          <a:prstGeom prst="rect">
            <a:avLst/>
          </a:prstGeom>
          <a:solidFill>
            <a:schemeClr val="bg1"/>
          </a:solidFill>
        </p:spPr>
        <p:txBody>
          <a:bodyPr wrap="square">
            <a:spAutoFit/>
          </a:bodyPr>
          <a:lstStyle/>
          <a:p>
            <a:r>
              <a:rPr lang="en-GB" sz="1800"/>
              <a:t>In the HAST System main node:</a:t>
            </a:r>
          </a:p>
          <a:p>
            <a:endParaRPr lang="en-GB" sz="1800"/>
          </a:p>
          <a:p>
            <a:r>
              <a:rPr lang="en-GB" sz="1800"/>
              <a:t>The </a:t>
            </a:r>
            <a:r>
              <a:rPr lang="en-GB" sz="1800" err="1"/>
              <a:t>RocketScream</a:t>
            </a:r>
            <a:r>
              <a:rPr lang="en-GB" sz="1800"/>
              <a:t> controls the main node, providing power management, a real-time clock, and the Arduino coding libraries to operate each of the other components. The usual operating mode (standby) of the microcontroller will draw around 20 </a:t>
            </a:r>
            <a:r>
              <a:rPr lang="en-GB" sz="1800" err="1"/>
              <a:t>uA</a:t>
            </a:r>
            <a:r>
              <a:rPr lang="en-GB" sz="1800"/>
              <a:t>, increasing to 20 mA when active.</a:t>
            </a:r>
          </a:p>
          <a:p>
            <a:endParaRPr lang="en-GB" sz="1800"/>
          </a:p>
          <a:p>
            <a:r>
              <a:rPr lang="en-GB" sz="1800"/>
              <a:t>The </a:t>
            </a:r>
            <a:r>
              <a:rPr lang="en-GB" sz="1800" err="1"/>
              <a:t>RockBlock</a:t>
            </a:r>
            <a:r>
              <a:rPr lang="en-GB" sz="1800"/>
              <a:t> is a satellite modem, able to connect to a moving satellite in orbit around Earth, and can send an email containing a “Twitter length” string of data</a:t>
            </a:r>
          </a:p>
          <a:p>
            <a:endParaRPr lang="en-GB" sz="1800"/>
          </a:p>
          <a:p>
            <a:r>
              <a:rPr lang="en-GB" sz="1800"/>
              <a:t>The SD card reader stores data onto a temperature rated SD card, if the </a:t>
            </a:r>
            <a:r>
              <a:rPr lang="en-GB" sz="1800" err="1"/>
              <a:t>RockBlock</a:t>
            </a:r>
            <a:r>
              <a:rPr lang="en-GB" sz="1800"/>
              <a:t> is unable to establish a satellite connection.</a:t>
            </a:r>
          </a:p>
          <a:p>
            <a:endParaRPr lang="en-GB" sz="1800"/>
          </a:p>
          <a:p>
            <a:r>
              <a:rPr lang="en-GB" sz="1800"/>
              <a:t>The SHT10 sensor reads temperature and soil humidity. For the final system, multiple sensors will be implemented.</a:t>
            </a:r>
          </a:p>
          <a:p>
            <a:endParaRPr lang="en-GB" sz="1800"/>
          </a:p>
          <a:p>
            <a:r>
              <a:rPr lang="en-GB" sz="1800"/>
              <a:t>The lithium-thionyl batteries were chosen for their constant voltage performance over time, as well as their projected battery life. They are non-rechargeable.</a:t>
            </a:r>
          </a:p>
          <a:p>
            <a:endParaRPr lang="en-GB" sz="1800"/>
          </a:p>
          <a:p>
            <a:r>
              <a:rPr lang="en-GB" sz="1800"/>
              <a:t>The IP68 rated cable glands and NEMA case were chosen for their safety rating of dust ingress and moisture incursion protection.</a:t>
            </a:r>
          </a:p>
        </p:txBody>
      </p:sp>
    </p:spTree>
    <p:extLst>
      <p:ext uri="{BB962C8B-B14F-4D97-AF65-F5344CB8AC3E}">
        <p14:creationId xmlns:p14="http://schemas.microsoft.com/office/powerpoint/2010/main" val="3597834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roken cigarette on the ground&#10;&#10;Description automatically generated with low confidence">
            <a:extLst>
              <a:ext uri="{FF2B5EF4-FFF2-40B4-BE49-F238E27FC236}">
                <a16:creationId xmlns:a16="http://schemas.microsoft.com/office/drawing/2014/main" id="{C61D79E9-E0AB-1B4A-8406-ABB41FD7FC7B}"/>
              </a:ext>
            </a:extLst>
          </p:cNvPr>
          <p:cNvPicPr>
            <a:picLocks noChangeAspect="1"/>
          </p:cNvPicPr>
          <p:nvPr/>
        </p:nvPicPr>
        <p:blipFill rotWithShape="1">
          <a:blip r:embed="rId2"/>
          <a:srcRect r="-48" b="29524"/>
          <a:stretch/>
        </p:blipFill>
        <p:spPr>
          <a:xfrm>
            <a:off x="195942" y="182880"/>
            <a:ext cx="11874137" cy="6492240"/>
          </a:xfrm>
          <a:prstGeom prst="rect">
            <a:avLst/>
          </a:prstGeom>
        </p:spPr>
      </p:pic>
    </p:spTree>
    <p:extLst>
      <p:ext uri="{BB962C8B-B14F-4D97-AF65-F5344CB8AC3E}">
        <p14:creationId xmlns:p14="http://schemas.microsoft.com/office/powerpoint/2010/main" val="4077602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A picture containing ground, outdoor, rock, dirt&#10;&#10;Description automatically generated">
            <a:extLst>
              <a:ext uri="{FF2B5EF4-FFF2-40B4-BE49-F238E27FC236}">
                <a16:creationId xmlns:a16="http://schemas.microsoft.com/office/drawing/2014/main" id="{CA99EE02-857C-2F4A-A362-E7C20B4D71E4}"/>
              </a:ext>
            </a:extLst>
          </p:cNvPr>
          <p:cNvPicPr>
            <a:picLocks noChangeAspect="1"/>
          </p:cNvPicPr>
          <p:nvPr/>
        </p:nvPicPr>
        <p:blipFill>
          <a:blip r:embed="rId2"/>
          <a:stretch>
            <a:fillRect/>
          </a:stretch>
        </p:blipFill>
        <p:spPr>
          <a:xfrm>
            <a:off x="2112893" y="0"/>
            <a:ext cx="5143500" cy="6858000"/>
          </a:xfrm>
          <a:prstGeom prst="rect">
            <a:avLst/>
          </a:prstGeom>
          <a:ln w="28575">
            <a:solidFill>
              <a:srgbClr val="92D050"/>
            </a:solidFill>
          </a:ln>
        </p:spPr>
      </p:pic>
      <p:sp>
        <p:nvSpPr>
          <p:cNvPr id="5" name="TextBox 4">
            <a:extLst>
              <a:ext uri="{FF2B5EF4-FFF2-40B4-BE49-F238E27FC236}">
                <a16:creationId xmlns:a16="http://schemas.microsoft.com/office/drawing/2014/main" id="{5944B8F5-F014-F547-81A6-08C333122D17}"/>
              </a:ext>
            </a:extLst>
          </p:cNvPr>
          <p:cNvSpPr txBox="1"/>
          <p:nvPr/>
        </p:nvSpPr>
        <p:spPr>
          <a:xfrm>
            <a:off x="2906484" y="5379712"/>
            <a:ext cx="9018816" cy="369332"/>
          </a:xfrm>
          <a:prstGeom prst="rect">
            <a:avLst/>
          </a:prstGeom>
          <a:solidFill>
            <a:schemeClr val="bg1"/>
          </a:solidFill>
          <a:ln w="28575">
            <a:solidFill>
              <a:srgbClr val="00B050"/>
            </a:solidFill>
          </a:ln>
        </p:spPr>
        <p:txBody>
          <a:bodyPr wrap="square" rtlCol="0">
            <a:spAutoFit/>
          </a:bodyPr>
          <a:lstStyle/>
          <a:p>
            <a:r>
              <a:rPr lang="en-US"/>
              <a:t>The clear acrylic dome decreases the attenuating effects of dirt and snow on the radio energy. </a:t>
            </a:r>
          </a:p>
        </p:txBody>
      </p:sp>
    </p:spTree>
    <p:extLst>
      <p:ext uri="{BB962C8B-B14F-4D97-AF65-F5344CB8AC3E}">
        <p14:creationId xmlns:p14="http://schemas.microsoft.com/office/powerpoint/2010/main" val="299958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Google Shape;77;p13">
            <a:extLst>
              <a:ext uri="{FF2B5EF4-FFF2-40B4-BE49-F238E27FC236}">
                <a16:creationId xmlns:a16="http://schemas.microsoft.com/office/drawing/2014/main" id="{5525B9DE-9867-7C4C-BC79-1607C6A69C4B}"/>
              </a:ext>
            </a:extLst>
          </p:cNvPr>
          <p:cNvPicPr preferRelativeResize="0">
            <a:picLocks noChangeAspect="1"/>
          </p:cNvPicPr>
          <p:nvPr/>
        </p:nvPicPr>
        <p:blipFill>
          <a:blip r:embed="rId2">
            <a:alphaModFix/>
          </a:blip>
          <a:stretch>
            <a:fillRect/>
          </a:stretch>
        </p:blipFill>
        <p:spPr>
          <a:xfrm>
            <a:off x="571648" y="635674"/>
            <a:ext cx="11048704" cy="5212080"/>
          </a:xfrm>
          <a:prstGeom prst="rect">
            <a:avLst/>
          </a:prstGeom>
          <a:solidFill>
            <a:schemeClr val="bg1"/>
          </a:solidFill>
          <a:ln w="28575">
            <a:solidFill>
              <a:schemeClr val="tx1"/>
            </a:solidFill>
          </a:ln>
        </p:spPr>
      </p:pic>
      <p:sp>
        <p:nvSpPr>
          <p:cNvPr id="4" name="TextBox 3">
            <a:extLst>
              <a:ext uri="{FF2B5EF4-FFF2-40B4-BE49-F238E27FC236}">
                <a16:creationId xmlns:a16="http://schemas.microsoft.com/office/drawing/2014/main" id="{00BBE244-FE6D-4143-802E-D57F89E68C39}"/>
              </a:ext>
            </a:extLst>
          </p:cNvPr>
          <p:cNvSpPr txBox="1"/>
          <p:nvPr/>
        </p:nvSpPr>
        <p:spPr>
          <a:xfrm>
            <a:off x="4583017" y="6035040"/>
            <a:ext cx="2525500" cy="369332"/>
          </a:xfrm>
          <a:prstGeom prst="rect">
            <a:avLst/>
          </a:prstGeom>
          <a:solidFill>
            <a:schemeClr val="bg1"/>
          </a:solidFill>
          <a:ln w="28575">
            <a:solidFill>
              <a:srgbClr val="92D050"/>
            </a:solidFill>
          </a:ln>
        </p:spPr>
        <p:txBody>
          <a:bodyPr wrap="none" rtlCol="0">
            <a:spAutoFit/>
          </a:bodyPr>
          <a:lstStyle/>
          <a:p>
            <a:r>
              <a:rPr lang="en-US"/>
              <a:t>Power Use of Main Node</a:t>
            </a:r>
          </a:p>
        </p:txBody>
      </p:sp>
    </p:spTree>
    <p:extLst>
      <p:ext uri="{BB962C8B-B14F-4D97-AF65-F5344CB8AC3E}">
        <p14:creationId xmlns:p14="http://schemas.microsoft.com/office/powerpoint/2010/main" val="3158568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42606" y="126954"/>
            <a:ext cx="11360800" cy="763600"/>
          </a:xfrm>
          <a:prstGeom prst="rect">
            <a:avLst/>
          </a:prstGeom>
          <a:noFill/>
        </p:spPr>
        <p:txBody>
          <a:bodyPr spcFirstLastPara="1" vert="horz" wrap="square" lIns="121900" tIns="121900" rIns="121900" bIns="121900" rtlCol="0" anchor="t" anchorCtr="0">
            <a:noAutofit/>
          </a:bodyPr>
          <a:lstStyle/>
          <a:p>
            <a:pPr algn="ctr"/>
            <a:r>
              <a:rPr lang="en">
                <a:solidFill>
                  <a:schemeClr val="bg1"/>
                </a:solidFill>
              </a:rPr>
              <a:t>Current leaf node sensor design</a:t>
            </a:r>
            <a:r>
              <a:rPr lang="en-US">
                <a:solidFill>
                  <a:schemeClr val="bg1"/>
                </a:solidFill>
              </a:rPr>
              <a:t> – PCB version</a:t>
            </a:r>
            <a:endParaRPr>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28200" y="1749236"/>
            <a:ext cx="5708350" cy="428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499490" y="1739842"/>
            <a:ext cx="5704232" cy="4278175"/>
          </a:xfrm>
          <a:prstGeom prst="rect">
            <a:avLst/>
          </a:prstGeom>
        </p:spPr>
      </p:pic>
      <p:sp>
        <p:nvSpPr>
          <p:cNvPr id="2" name="TextBox 1"/>
          <p:cNvSpPr txBox="1"/>
          <p:nvPr/>
        </p:nvSpPr>
        <p:spPr>
          <a:xfrm>
            <a:off x="3019140" y="1026813"/>
            <a:ext cx="560439" cy="369332"/>
          </a:xfrm>
          <a:prstGeom prst="rect">
            <a:avLst/>
          </a:prstGeom>
          <a:noFill/>
        </p:spPr>
        <p:txBody>
          <a:bodyPr wrap="square" rtlCol="0">
            <a:spAutoFit/>
          </a:bodyPr>
          <a:lstStyle/>
          <a:p>
            <a:pPr algn="ctr"/>
            <a:r>
              <a:rPr lang="en-US"/>
              <a:t>TOP</a:t>
            </a:r>
          </a:p>
        </p:txBody>
      </p:sp>
      <p:sp>
        <p:nvSpPr>
          <p:cNvPr id="8" name="TextBox 7"/>
          <p:cNvSpPr txBox="1"/>
          <p:nvPr/>
        </p:nvSpPr>
        <p:spPr>
          <a:xfrm>
            <a:off x="8110851" y="1026813"/>
            <a:ext cx="1131090" cy="369332"/>
          </a:xfrm>
          <a:prstGeom prst="rect">
            <a:avLst/>
          </a:prstGeom>
          <a:noFill/>
        </p:spPr>
        <p:txBody>
          <a:bodyPr wrap="square" rtlCol="0">
            <a:spAutoFit/>
          </a:bodyPr>
          <a:lstStyle/>
          <a:p>
            <a:pPr algn="ctr"/>
            <a:r>
              <a:rPr lang="en-US"/>
              <a:t>BOTTOM</a:t>
            </a:r>
          </a:p>
        </p:txBody>
      </p:sp>
    </p:spTree>
    <p:extLst>
      <p:ext uri="{BB962C8B-B14F-4D97-AF65-F5344CB8AC3E}">
        <p14:creationId xmlns:p14="http://schemas.microsoft.com/office/powerpoint/2010/main" val="515867280"/>
      </p:ext>
    </p:extLst>
  </p:cSld>
  <p:clrMapOvr>
    <a:masterClrMapping/>
  </p:clrMapOvr>
  <mc:AlternateContent xmlns:mc="http://schemas.openxmlformats.org/markup-compatibility/2006">
    <mc:Choice xmlns:p14="http://schemas.microsoft.com/office/powerpoint/2010/main" Requires="p14">
      <p:transition spd="slow" p14:dur="2000" advTm="24979"/>
    </mc:Choice>
    <mc:Fallback>
      <p:transition spd="slow" advTm="2497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EBFCED-84E8-C841-8C6C-A8E4058D045E}"/>
              </a:ext>
            </a:extLst>
          </p:cNvPr>
          <p:cNvSpPr txBox="1"/>
          <p:nvPr/>
        </p:nvSpPr>
        <p:spPr>
          <a:xfrm>
            <a:off x="518159" y="787854"/>
            <a:ext cx="10467703" cy="4678204"/>
          </a:xfrm>
          <a:prstGeom prst="rect">
            <a:avLst/>
          </a:prstGeom>
          <a:solidFill>
            <a:schemeClr val="bg1"/>
          </a:solidFill>
          <a:ln w="28575">
            <a:solidFill>
              <a:srgbClr val="00B050"/>
            </a:solidFill>
          </a:ln>
        </p:spPr>
        <p:txBody>
          <a:bodyPr wrap="square" rtlCol="0">
            <a:spAutoFit/>
          </a:bodyPr>
          <a:lstStyle/>
          <a:p>
            <a:r>
              <a:rPr lang="en-US" sz="2000" b="1"/>
              <a:t>What is HAST? </a:t>
            </a:r>
          </a:p>
          <a:p>
            <a:r>
              <a:rPr lang="en-GB" sz="2000"/>
              <a:t>A prototypical device for </a:t>
            </a:r>
            <a:r>
              <a:rPr lang="en-GB" sz="2000" i="1"/>
              <a:t>in-situ</a:t>
            </a:r>
            <a:r>
              <a:rPr lang="en-GB" sz="2000"/>
              <a:t> recording of soil temperature and humidity. </a:t>
            </a:r>
          </a:p>
          <a:p>
            <a:r>
              <a:rPr lang="en-GB" sz="2000"/>
              <a:t>HAST logs data and sends it via Iridium satellites to a web host. </a:t>
            </a:r>
          </a:p>
          <a:p>
            <a:endParaRPr lang="en-GB" sz="2000"/>
          </a:p>
          <a:p>
            <a:r>
              <a:rPr lang="en-GB" sz="2000" b="1"/>
              <a:t>Rationale for HAST:</a:t>
            </a:r>
          </a:p>
          <a:p>
            <a:r>
              <a:rPr lang="en-GB" sz="2000"/>
              <a:t>Soil temperature and moisture data are valuable in alpine ecology research on</a:t>
            </a:r>
          </a:p>
          <a:p>
            <a:r>
              <a:rPr lang="en-GB" sz="2000"/>
              <a:t>snowfields, periglacial patterned ground, plants and climate change. </a:t>
            </a:r>
          </a:p>
          <a:p>
            <a:endParaRPr lang="en-GB" sz="2000"/>
          </a:p>
          <a:p>
            <a:r>
              <a:rPr lang="en-GB" sz="2000"/>
              <a:t>Alpine sites are often inaccessible due to snow and terrain. </a:t>
            </a:r>
          </a:p>
          <a:p>
            <a:r>
              <a:rPr lang="en-GB" sz="2000"/>
              <a:t>Data must be collected on site sensors. </a:t>
            </a:r>
          </a:p>
          <a:p>
            <a:r>
              <a:rPr lang="en-GB" sz="2000"/>
              <a:t>Access to sensor data is limited even though sensors can record year-round.</a:t>
            </a:r>
          </a:p>
          <a:p>
            <a:endParaRPr lang="en-GB" sz="2000"/>
          </a:p>
          <a:p>
            <a:r>
              <a:rPr lang="en-GB" sz="2000"/>
              <a:t>With HAST, we have the potential for greater accessibility for year-round data series and</a:t>
            </a:r>
          </a:p>
          <a:p>
            <a:r>
              <a:rPr lang="en-GB" sz="2000"/>
              <a:t>improved understanding of climatic conditions in the alpine and other relatively inaccessible zones.</a:t>
            </a:r>
            <a:endParaRPr lang="en-GB"/>
          </a:p>
          <a:p>
            <a:endParaRPr lang="en-US"/>
          </a:p>
        </p:txBody>
      </p:sp>
    </p:spTree>
    <p:extLst>
      <p:ext uri="{BB962C8B-B14F-4D97-AF65-F5344CB8AC3E}">
        <p14:creationId xmlns:p14="http://schemas.microsoft.com/office/powerpoint/2010/main" val="3347564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42606" y="272091"/>
            <a:ext cx="11360800" cy="763600"/>
          </a:xfrm>
          <a:prstGeom prst="rect">
            <a:avLst/>
          </a:prstGeom>
          <a:noFill/>
        </p:spPr>
        <p:txBody>
          <a:bodyPr spcFirstLastPara="1" vert="horz" wrap="square" lIns="121900" tIns="121900" rIns="121900" bIns="121900" rtlCol="0" anchor="t" anchorCtr="0">
            <a:noAutofit/>
          </a:bodyPr>
          <a:lstStyle/>
          <a:p>
            <a:r>
              <a:rPr lang="en">
                <a:solidFill>
                  <a:schemeClr val="bg1"/>
                </a:solidFill>
              </a:rPr>
              <a:t>Current leaf node sensor design</a:t>
            </a:r>
            <a:endParaRPr>
              <a:solidFill>
                <a:schemeClr val="bg1"/>
              </a:solidFill>
            </a:endParaRPr>
          </a:p>
        </p:txBody>
      </p:sp>
      <p:sp>
        <p:nvSpPr>
          <p:cNvPr id="55" name="Google Shape;55;p13"/>
          <p:cNvSpPr txBox="1">
            <a:spLocks noGrp="1"/>
          </p:cNvSpPr>
          <p:nvPr>
            <p:ph type="body" idx="1"/>
          </p:nvPr>
        </p:nvSpPr>
        <p:spPr>
          <a:xfrm>
            <a:off x="143751" y="1183972"/>
            <a:ext cx="11822107" cy="5136016"/>
          </a:xfrm>
          <a:prstGeom prst="rect">
            <a:avLst/>
          </a:prstGeom>
          <a:noFill/>
          <a:ln w="9525" cap="flat" cmpd="sng">
            <a:solidFill>
              <a:srgbClr val="666666"/>
            </a:solidFill>
            <a:prstDash val="solid"/>
            <a:round/>
            <a:headEnd type="none" w="sm" len="sm"/>
            <a:tailEnd type="none" w="sm" len="sm"/>
          </a:ln>
        </p:spPr>
        <p:txBody>
          <a:bodyPr spcFirstLastPara="1" vert="horz" wrap="square" lIns="121900" tIns="121900" rIns="121900" bIns="121900" rtlCol="0" anchor="t" anchorCtr="0">
            <a:noAutofit/>
          </a:bodyPr>
          <a:lstStyle/>
          <a:p>
            <a:r>
              <a:rPr lang="en-US">
                <a:solidFill>
                  <a:schemeClr val="bg1"/>
                </a:solidFill>
              </a:rPr>
              <a:t>A prototype leaf node has been deployed alongside a traditional sensor system for comparison, and it recorded/transmitted 270,000+ readings.</a:t>
            </a:r>
          </a:p>
          <a:p>
            <a:r>
              <a:rPr lang="en-US">
                <a:solidFill>
                  <a:schemeClr val="bg1"/>
                </a:solidFill>
              </a:rPr>
              <a:t>The leaf node design uses:</a:t>
            </a:r>
          </a:p>
          <a:p>
            <a:pPr lvl="1"/>
            <a:r>
              <a:rPr lang="en-US">
                <a:solidFill>
                  <a:schemeClr val="bg1"/>
                </a:solidFill>
              </a:rPr>
              <a:t>Lithium Thionyl-Chloride (Li/</a:t>
            </a:r>
            <a:r>
              <a:rPr lang="en-US" err="1">
                <a:solidFill>
                  <a:schemeClr val="bg1"/>
                </a:solidFill>
              </a:rPr>
              <a:t>SOCl</a:t>
            </a:r>
            <a:r>
              <a:rPr lang="en-US">
                <a:solidFill>
                  <a:schemeClr val="bg1"/>
                </a:solidFill>
              </a:rPr>
              <a:t>₂) batteries.</a:t>
            </a:r>
          </a:p>
          <a:p>
            <a:pPr lvl="1"/>
            <a:r>
              <a:rPr lang="en-US">
                <a:solidFill>
                  <a:schemeClr val="bg1"/>
                </a:solidFill>
              </a:rPr>
              <a:t>Off-the-shelf temperature and humidity sensor (SHT-30).</a:t>
            </a:r>
          </a:p>
          <a:p>
            <a:pPr lvl="1"/>
            <a:r>
              <a:rPr lang="en-US">
                <a:solidFill>
                  <a:schemeClr val="bg1"/>
                </a:solidFill>
              </a:rPr>
              <a:t>The </a:t>
            </a:r>
            <a:r>
              <a:rPr lang="en-US" err="1">
                <a:solidFill>
                  <a:schemeClr val="bg1"/>
                </a:solidFill>
              </a:rPr>
              <a:t>RadioHead</a:t>
            </a:r>
            <a:r>
              <a:rPr lang="en-US">
                <a:solidFill>
                  <a:schemeClr val="bg1"/>
                </a:solidFill>
              </a:rPr>
              <a:t>* LoRa software library, providing support for reliable networking.</a:t>
            </a:r>
          </a:p>
          <a:p>
            <a:pPr lvl="1"/>
            <a:r>
              <a:rPr lang="en-US">
                <a:solidFill>
                  <a:schemeClr val="bg1"/>
                </a:solidFill>
              </a:rPr>
              <a:t>An SD card for redundant data storage</a:t>
            </a:r>
          </a:p>
          <a:p>
            <a:r>
              <a:rPr lang="en-US">
                <a:solidFill>
                  <a:schemeClr val="bg1"/>
                </a:solidFill>
              </a:rPr>
              <a:t>Source code at: </a:t>
            </a:r>
            <a:r>
              <a:rPr lang="en-US" err="1">
                <a:solidFill>
                  <a:schemeClr val="bg1"/>
                </a:solidFill>
              </a:rPr>
              <a:t>github.com</a:t>
            </a:r>
            <a:r>
              <a:rPr lang="en-US">
                <a:solidFill>
                  <a:schemeClr val="bg1"/>
                </a:solidFill>
              </a:rPr>
              <a:t>/jgallagher59701/</a:t>
            </a:r>
            <a:r>
              <a:rPr lang="en-US" err="1">
                <a:solidFill>
                  <a:schemeClr val="bg1"/>
                </a:solidFill>
              </a:rPr>
              <a:t>Soil_moisture</a:t>
            </a:r>
            <a:endParaRPr lang="en-US">
              <a:solidFill>
                <a:schemeClr val="bg1"/>
              </a:solidFill>
            </a:endParaRPr>
          </a:p>
          <a:p>
            <a:endParaRPr lang="en-US">
              <a:solidFill>
                <a:schemeClr val="bg1"/>
              </a:solidFill>
            </a:endParaRPr>
          </a:p>
        </p:txBody>
      </p:sp>
      <p:sp>
        <p:nvSpPr>
          <p:cNvPr id="6" name="TextBox 5"/>
          <p:cNvSpPr txBox="1"/>
          <p:nvPr/>
        </p:nvSpPr>
        <p:spPr>
          <a:xfrm>
            <a:off x="7403690" y="6468269"/>
            <a:ext cx="456216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www.airspayce.com</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mikem</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arduino</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RadioHead</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714701075"/>
      </p:ext>
    </p:extLst>
  </p:cSld>
  <p:clrMapOvr>
    <a:masterClrMapping/>
  </p:clrMapOvr>
  <mc:AlternateContent xmlns:mc="http://schemas.openxmlformats.org/markup-compatibility/2006">
    <mc:Choice xmlns:p14="http://schemas.microsoft.com/office/powerpoint/2010/main" Requires="p14">
      <p:transition spd="slow" p14:dur="2000" advTm="63781"/>
    </mc:Choice>
    <mc:Fallback>
      <p:transition spd="slow" advTm="6378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ground, dirt&#10;&#10;Description automatically generated">
            <a:extLst>
              <a:ext uri="{FF2B5EF4-FFF2-40B4-BE49-F238E27FC236}">
                <a16:creationId xmlns:a16="http://schemas.microsoft.com/office/drawing/2014/main" id="{DED4BC7F-DFA2-0149-8A7E-385690A01258}"/>
              </a:ext>
            </a:extLst>
          </p:cNvPr>
          <p:cNvPicPr>
            <a:picLocks noChangeAspect="1"/>
          </p:cNvPicPr>
          <p:nvPr/>
        </p:nvPicPr>
        <p:blipFill>
          <a:blip r:embed="rId2"/>
          <a:stretch>
            <a:fillRect/>
          </a:stretch>
        </p:blipFill>
        <p:spPr>
          <a:xfrm>
            <a:off x="523009" y="1412730"/>
            <a:ext cx="5376719" cy="4032539"/>
          </a:xfrm>
          <a:prstGeom prst="rect">
            <a:avLst/>
          </a:prstGeom>
        </p:spPr>
      </p:pic>
      <p:pic>
        <p:nvPicPr>
          <p:cNvPr id="5" name="Picture 4" descr="A picture containing outdoor, ground, rock, soil&#10;&#10;Description automatically generated">
            <a:extLst>
              <a:ext uri="{FF2B5EF4-FFF2-40B4-BE49-F238E27FC236}">
                <a16:creationId xmlns:a16="http://schemas.microsoft.com/office/drawing/2014/main" id="{F14F3174-873C-B34E-805A-4919A732FB85}"/>
              </a:ext>
            </a:extLst>
          </p:cNvPr>
          <p:cNvPicPr>
            <a:picLocks noChangeAspect="1"/>
          </p:cNvPicPr>
          <p:nvPr/>
        </p:nvPicPr>
        <p:blipFill>
          <a:blip r:embed="rId3"/>
          <a:stretch>
            <a:fillRect/>
          </a:stretch>
        </p:blipFill>
        <p:spPr>
          <a:xfrm>
            <a:off x="6292272" y="1412730"/>
            <a:ext cx="5376719" cy="4032540"/>
          </a:xfrm>
          <a:prstGeom prst="rect">
            <a:avLst/>
          </a:prstGeom>
        </p:spPr>
      </p:pic>
      <p:sp>
        <p:nvSpPr>
          <p:cNvPr id="6" name="Google Shape;54;p13">
            <a:extLst>
              <a:ext uri="{FF2B5EF4-FFF2-40B4-BE49-F238E27FC236}">
                <a16:creationId xmlns:a16="http://schemas.microsoft.com/office/drawing/2014/main" id="{E1508381-CD4C-EA4C-B025-FFDD871A43EB}"/>
              </a:ext>
            </a:extLst>
          </p:cNvPr>
          <p:cNvSpPr txBox="1">
            <a:spLocks/>
          </p:cNvSpPr>
          <p:nvPr/>
        </p:nvSpPr>
        <p:spPr>
          <a:xfrm>
            <a:off x="242606" y="272091"/>
            <a:ext cx="11360800" cy="763600"/>
          </a:xfrm>
          <a:prstGeom prst="rect">
            <a:avLst/>
          </a:prstGeom>
          <a:noFill/>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solidFill>
                  <a:schemeClr val="bg1"/>
                </a:solidFill>
              </a:rPr>
              <a:t>Leaf node deployment </a:t>
            </a:r>
          </a:p>
        </p:txBody>
      </p:sp>
      <p:sp>
        <p:nvSpPr>
          <p:cNvPr id="7" name="Google Shape;54;p13">
            <a:extLst>
              <a:ext uri="{FF2B5EF4-FFF2-40B4-BE49-F238E27FC236}">
                <a16:creationId xmlns:a16="http://schemas.microsoft.com/office/drawing/2014/main" id="{5C6C58CE-0FD8-F042-9D2D-205456FE1630}"/>
              </a:ext>
            </a:extLst>
          </p:cNvPr>
          <p:cNvSpPr txBox="1">
            <a:spLocks/>
          </p:cNvSpPr>
          <p:nvPr/>
        </p:nvSpPr>
        <p:spPr>
          <a:xfrm>
            <a:off x="308191" y="5567991"/>
            <a:ext cx="11360800" cy="763600"/>
          </a:xfrm>
          <a:prstGeom prst="rect">
            <a:avLst/>
          </a:prstGeom>
          <a:noFill/>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a:solidFill>
                  <a:schemeClr val="bg1"/>
                </a:solidFill>
              </a:rPr>
              <a:t>This prototype unit has been left at the site to over-winter. Other nodes are deployed in Butte where they can be more easily accessed and monitored.</a:t>
            </a:r>
          </a:p>
        </p:txBody>
      </p:sp>
    </p:spTree>
    <p:extLst>
      <p:ext uri="{BB962C8B-B14F-4D97-AF65-F5344CB8AC3E}">
        <p14:creationId xmlns:p14="http://schemas.microsoft.com/office/powerpoint/2010/main" val="422555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p13">
            <a:extLst>
              <a:ext uri="{FF2B5EF4-FFF2-40B4-BE49-F238E27FC236}">
                <a16:creationId xmlns:a16="http://schemas.microsoft.com/office/drawing/2014/main" id="{529A0F8E-9C26-4F44-97DF-F912F8704801}"/>
              </a:ext>
            </a:extLst>
          </p:cNvPr>
          <p:cNvSpPr txBox="1">
            <a:spLocks/>
          </p:cNvSpPr>
          <p:nvPr/>
        </p:nvSpPr>
        <p:spPr>
          <a:xfrm>
            <a:off x="242606" y="272091"/>
            <a:ext cx="11360800" cy="763600"/>
          </a:xfrm>
          <a:prstGeom prst="rect">
            <a:avLst/>
          </a:prstGeom>
          <a:noFill/>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solidFill>
                  <a:schemeClr val="bg1"/>
                </a:solidFill>
              </a:rPr>
              <a:t>Leaf node power consumption </a:t>
            </a:r>
          </a:p>
        </p:txBody>
      </p:sp>
      <p:sp>
        <p:nvSpPr>
          <p:cNvPr id="3" name="Google Shape;55;p13">
            <a:extLst>
              <a:ext uri="{FF2B5EF4-FFF2-40B4-BE49-F238E27FC236}">
                <a16:creationId xmlns:a16="http://schemas.microsoft.com/office/drawing/2014/main" id="{4AB2C11E-614A-B342-A928-CFD2F7CCADE7}"/>
              </a:ext>
            </a:extLst>
          </p:cNvPr>
          <p:cNvSpPr txBox="1">
            <a:spLocks/>
          </p:cNvSpPr>
          <p:nvPr/>
        </p:nvSpPr>
        <p:spPr>
          <a:xfrm>
            <a:off x="242606" y="1183971"/>
            <a:ext cx="5939985" cy="4156955"/>
          </a:xfrm>
          <a:prstGeom prst="rect">
            <a:avLst/>
          </a:prstGeom>
          <a:noFill/>
          <a:ln w="9525" cap="flat" cmpd="sng">
            <a:solidFill>
              <a:srgbClr val="666666"/>
            </a:solidFill>
            <a:prstDash val="solid"/>
            <a:round/>
            <a:headEnd type="none" w="sm" len="sm"/>
            <a:tailEnd type="none" w="sm" len="sm"/>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Wake-state power use shown at right</a:t>
            </a:r>
          </a:p>
          <a:p>
            <a:r>
              <a:rPr lang="en-US">
                <a:solidFill>
                  <a:schemeClr val="bg1"/>
                </a:solidFill>
              </a:rPr>
              <a:t>Sleep power use is 18.5µA</a:t>
            </a:r>
          </a:p>
          <a:p>
            <a:r>
              <a:rPr lang="en-US">
                <a:solidFill>
                  <a:schemeClr val="bg1"/>
                </a:solidFill>
              </a:rPr>
              <a:t>Estimated best-case battery life is 11.8 years (hourly sensor readings and data transmission)*.</a:t>
            </a:r>
          </a:p>
          <a:p>
            <a:endParaRPr lang="en-US">
              <a:solidFill>
                <a:schemeClr val="bg1"/>
              </a:solidFill>
            </a:endParaRPr>
          </a:p>
        </p:txBody>
      </p:sp>
      <p:pic>
        <p:nvPicPr>
          <p:cNvPr id="5" name="Picture 4" descr="Chart, histogram&#10;&#10;Description automatically generated">
            <a:extLst>
              <a:ext uri="{FF2B5EF4-FFF2-40B4-BE49-F238E27FC236}">
                <a16:creationId xmlns:a16="http://schemas.microsoft.com/office/drawing/2014/main" id="{2C63234C-44FF-9643-97C3-FEE47478D0A3}"/>
              </a:ext>
            </a:extLst>
          </p:cNvPr>
          <p:cNvPicPr>
            <a:picLocks noChangeAspect="1"/>
          </p:cNvPicPr>
          <p:nvPr/>
        </p:nvPicPr>
        <p:blipFill>
          <a:blip r:embed="rId2"/>
          <a:stretch>
            <a:fillRect/>
          </a:stretch>
        </p:blipFill>
        <p:spPr>
          <a:xfrm>
            <a:off x="6095999" y="1183971"/>
            <a:ext cx="5819737" cy="4156955"/>
          </a:xfrm>
          <a:prstGeom prst="rect">
            <a:avLst/>
          </a:prstGeom>
        </p:spPr>
      </p:pic>
      <p:sp>
        <p:nvSpPr>
          <p:cNvPr id="6" name="Google Shape;55;p13">
            <a:extLst>
              <a:ext uri="{FF2B5EF4-FFF2-40B4-BE49-F238E27FC236}">
                <a16:creationId xmlns:a16="http://schemas.microsoft.com/office/drawing/2014/main" id="{4EDFBD48-4C71-7347-9CF9-27C38CE2A359}"/>
              </a:ext>
            </a:extLst>
          </p:cNvPr>
          <p:cNvSpPr txBox="1">
            <a:spLocks/>
          </p:cNvSpPr>
          <p:nvPr/>
        </p:nvSpPr>
        <p:spPr>
          <a:xfrm>
            <a:off x="415787" y="5612953"/>
            <a:ext cx="11187619" cy="763600"/>
          </a:xfrm>
          <a:prstGeom prst="rect">
            <a:avLst/>
          </a:prstGeom>
          <a:noFill/>
          <a:ln w="9525" cap="flat" cmpd="sng">
            <a:solidFill>
              <a:srgbClr val="666666"/>
            </a:solidFill>
            <a:prstDash val="solid"/>
            <a:round/>
            <a:headEnd type="none" w="sm" len="sm"/>
            <a:tailEnd type="none" w="sm" len="sm"/>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aseline="30000">
                <a:solidFill>
                  <a:schemeClr val="bg1"/>
                </a:solidFill>
              </a:rPr>
              <a:t>*</a:t>
            </a:r>
            <a:r>
              <a:rPr lang="en-US" sz="1600" err="1">
                <a:solidFill>
                  <a:schemeClr val="bg1"/>
                </a:solidFill>
              </a:rPr>
              <a:t>Jupyter</a:t>
            </a:r>
            <a:r>
              <a:rPr lang="en-US" sz="1600">
                <a:solidFill>
                  <a:schemeClr val="bg1"/>
                </a:solidFill>
              </a:rPr>
              <a:t> notebook: https://</a:t>
            </a:r>
            <a:r>
              <a:rPr lang="en-US" sz="1600" err="1">
                <a:solidFill>
                  <a:schemeClr val="bg1"/>
                </a:solidFill>
              </a:rPr>
              <a:t>github.com</a:t>
            </a:r>
            <a:r>
              <a:rPr lang="en-US" sz="1600">
                <a:solidFill>
                  <a:schemeClr val="bg1"/>
                </a:solidFill>
              </a:rPr>
              <a:t>/jgallagher59701/</a:t>
            </a:r>
            <a:r>
              <a:rPr lang="en-US" sz="1600" err="1">
                <a:solidFill>
                  <a:schemeClr val="bg1"/>
                </a:solidFill>
              </a:rPr>
              <a:t>HAST_leaf_node_data</a:t>
            </a:r>
            <a:r>
              <a:rPr lang="en-US" sz="1600">
                <a:solidFill>
                  <a:schemeClr val="bg1"/>
                </a:solidFill>
              </a:rPr>
              <a:t>/blob/main/Compute_Leaf_Node_Current_2.ipynb</a:t>
            </a:r>
          </a:p>
        </p:txBody>
      </p:sp>
    </p:spTree>
    <p:extLst>
      <p:ext uri="{BB962C8B-B14F-4D97-AF65-F5344CB8AC3E}">
        <p14:creationId xmlns:p14="http://schemas.microsoft.com/office/powerpoint/2010/main" val="4071686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600879-141A-2247-AAF3-DC45338C713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89682" cy="6858000"/>
          </a:xfrm>
          <a:prstGeom prst="rect">
            <a:avLst/>
          </a:prstGeom>
          <a:ln w="28575">
            <a:solidFill>
              <a:srgbClr val="92D050"/>
            </a:solidFill>
          </a:ln>
        </p:spPr>
      </p:pic>
      <p:sp>
        <p:nvSpPr>
          <p:cNvPr id="6" name="TextBox 5">
            <a:extLst>
              <a:ext uri="{FF2B5EF4-FFF2-40B4-BE49-F238E27FC236}">
                <a16:creationId xmlns:a16="http://schemas.microsoft.com/office/drawing/2014/main" id="{D728C9C7-F726-CA49-BBCB-257DB6767C0B}"/>
              </a:ext>
            </a:extLst>
          </p:cNvPr>
          <p:cNvSpPr txBox="1"/>
          <p:nvPr/>
        </p:nvSpPr>
        <p:spPr>
          <a:xfrm>
            <a:off x="3351149" y="5598272"/>
            <a:ext cx="8694438" cy="1077218"/>
          </a:xfrm>
          <a:prstGeom prst="rect">
            <a:avLst/>
          </a:prstGeom>
          <a:solidFill>
            <a:schemeClr val="bg1"/>
          </a:solidFill>
          <a:ln w="28575">
            <a:solidFill>
              <a:srgbClr val="00B050"/>
            </a:solidFill>
          </a:ln>
        </p:spPr>
        <p:txBody>
          <a:bodyPr wrap="square" lIns="91440" tIns="45720" rIns="91440" bIns="45720" anchor="t">
            <a:spAutoFit/>
          </a:bodyPr>
          <a:lstStyle/>
          <a:p>
            <a:r>
              <a:rPr lang="en-US" sz="1600" i="1"/>
              <a:t>Acknowledgements: Montana Technological University (Biological Sciences and Electrical Engineering). This</a:t>
            </a:r>
            <a:r>
              <a:rPr lang="en-US" sz="1600" i="1">
                <a:ea typeface="+mn-lt"/>
                <a:cs typeface="+mn-lt"/>
              </a:rPr>
              <a:t> work is based on funding provided by the ESIP Lab with support from the National Aeronautics and Space Administration (NASA), National Oceanic and Atmospheric Administration (NOAA) and the United States Geologic Survey (USGS).</a:t>
            </a:r>
            <a:endParaRPr lang="en-US" sz="1600">
              <a:cs typeface="Calibri"/>
            </a:endParaRPr>
          </a:p>
        </p:txBody>
      </p:sp>
    </p:spTree>
    <p:extLst>
      <p:ext uri="{BB962C8B-B14F-4D97-AF65-F5344CB8AC3E}">
        <p14:creationId xmlns:p14="http://schemas.microsoft.com/office/powerpoint/2010/main" val="158405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mountain, grass&#10;&#10;Description automatically generated">
            <a:extLst>
              <a:ext uri="{FF2B5EF4-FFF2-40B4-BE49-F238E27FC236}">
                <a16:creationId xmlns:a16="http://schemas.microsoft.com/office/drawing/2014/main" id="{05F78A84-DA77-D141-B229-EBF77C35EA92}"/>
              </a:ext>
            </a:extLst>
          </p:cNvPr>
          <p:cNvPicPr>
            <a:picLocks noChangeAspect="1"/>
          </p:cNvPicPr>
          <p:nvPr/>
        </p:nvPicPr>
        <p:blipFill>
          <a:blip r:embed="rId2"/>
          <a:stretch>
            <a:fillRect/>
          </a:stretch>
        </p:blipFill>
        <p:spPr>
          <a:xfrm>
            <a:off x="0" y="-258417"/>
            <a:ext cx="12192000" cy="6858000"/>
          </a:xfrm>
          <a:prstGeom prst="rect">
            <a:avLst/>
          </a:prstGeom>
          <a:solidFill>
            <a:schemeClr val="bg1"/>
          </a:solidFill>
        </p:spPr>
      </p:pic>
      <p:sp>
        <p:nvSpPr>
          <p:cNvPr id="6" name="TextBox 5">
            <a:extLst>
              <a:ext uri="{FF2B5EF4-FFF2-40B4-BE49-F238E27FC236}">
                <a16:creationId xmlns:a16="http://schemas.microsoft.com/office/drawing/2014/main" id="{6D1DEBE7-4798-A640-B84F-7C7C48CE26F7}"/>
              </a:ext>
            </a:extLst>
          </p:cNvPr>
          <p:cNvSpPr txBox="1"/>
          <p:nvPr/>
        </p:nvSpPr>
        <p:spPr>
          <a:xfrm>
            <a:off x="189409" y="73751"/>
            <a:ext cx="9396098" cy="369332"/>
          </a:xfrm>
          <a:prstGeom prst="rect">
            <a:avLst/>
          </a:prstGeom>
          <a:solidFill>
            <a:schemeClr val="bg1"/>
          </a:solidFill>
          <a:ln w="19050">
            <a:solidFill>
              <a:srgbClr val="00B050"/>
            </a:solidFill>
          </a:ln>
        </p:spPr>
        <p:txBody>
          <a:bodyPr wrap="none" rtlCol="0">
            <a:spAutoFit/>
          </a:bodyPr>
          <a:lstStyle/>
          <a:p>
            <a:r>
              <a:rPr lang="en-US"/>
              <a:t>Do soil temperatures and plant functional traits vary with position on periglacial patterned ground?</a:t>
            </a:r>
          </a:p>
        </p:txBody>
      </p:sp>
      <p:sp>
        <p:nvSpPr>
          <p:cNvPr id="7" name="TextBox 6">
            <a:extLst>
              <a:ext uri="{FF2B5EF4-FFF2-40B4-BE49-F238E27FC236}">
                <a16:creationId xmlns:a16="http://schemas.microsoft.com/office/drawing/2014/main" id="{A27F587D-7075-FA47-880F-3F1F0BD0BD3F}"/>
              </a:ext>
            </a:extLst>
          </p:cNvPr>
          <p:cNvSpPr txBox="1"/>
          <p:nvPr/>
        </p:nvSpPr>
        <p:spPr>
          <a:xfrm>
            <a:off x="189410" y="5580475"/>
            <a:ext cx="9396097" cy="646331"/>
          </a:xfrm>
          <a:prstGeom prst="rect">
            <a:avLst/>
          </a:prstGeom>
          <a:solidFill>
            <a:schemeClr val="bg1"/>
          </a:solidFill>
          <a:ln w="28575">
            <a:solidFill>
              <a:srgbClr val="00B050"/>
            </a:solidFill>
          </a:ln>
        </p:spPr>
        <p:txBody>
          <a:bodyPr wrap="square">
            <a:spAutoFit/>
          </a:bodyPr>
          <a:lstStyle/>
          <a:p>
            <a:r>
              <a:rPr lang="en-GB">
                <a:solidFill>
                  <a:srgbClr val="000000"/>
                </a:solidFill>
                <a:cs typeface="Times New Roman" panose="02020603050405020304" pitchFamily="18" charset="0"/>
              </a:rPr>
              <a:t>The Goat Flat Alpine Tundra, </a:t>
            </a:r>
            <a:r>
              <a:rPr lang="en-US"/>
              <a:t>2837 m, </a:t>
            </a:r>
            <a:r>
              <a:rPr lang="en-GB">
                <a:solidFill>
                  <a:srgbClr val="000000"/>
                </a:solidFill>
                <a:ea typeface="Times New Roman" panose="02020603050405020304" pitchFamily="18" charset="0"/>
                <a:cs typeface="Times New Roman" panose="02020603050405020304" pitchFamily="18" charset="0"/>
              </a:rPr>
              <a:t>46° 3’ 17” N, 113° 16’ 43” W</a:t>
            </a:r>
          </a:p>
          <a:p>
            <a:r>
              <a:rPr lang="en-US"/>
              <a:t>Anaconda-</a:t>
            </a:r>
            <a:r>
              <a:rPr lang="en-US" err="1"/>
              <a:t>Pintler</a:t>
            </a:r>
            <a:r>
              <a:rPr lang="en-US"/>
              <a:t> Wilderness, SW Montana</a:t>
            </a:r>
          </a:p>
        </p:txBody>
      </p:sp>
    </p:spTree>
    <p:extLst>
      <p:ext uri="{BB962C8B-B14F-4D97-AF65-F5344CB8AC3E}">
        <p14:creationId xmlns:p14="http://schemas.microsoft.com/office/powerpoint/2010/main" val="3314958938"/>
      </p:ext>
    </p:extLst>
  </p:cSld>
  <p:clrMapOvr>
    <a:masterClrMapping/>
  </p:clrMapOvr>
  <mc:AlternateContent xmlns:mc="http://schemas.openxmlformats.org/markup-compatibility/2006">
    <mc:Choice xmlns:p14="http://schemas.microsoft.com/office/powerpoint/2010/main" Requires="p14">
      <p:transition spd="slow" p14:dur="2000" advTm="12613"/>
    </mc:Choice>
    <mc:Fallback>
      <p:transition spd="slow" advTm="126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AA0026-94F1-D640-8E88-C7F03A908649}"/>
              </a:ext>
            </a:extLst>
          </p:cNvPr>
          <p:cNvPicPr>
            <a:picLocks noChangeAspect="1"/>
          </p:cNvPicPr>
          <p:nvPr/>
        </p:nvPicPr>
        <p:blipFill>
          <a:blip r:embed="rId2"/>
          <a:stretch>
            <a:fillRect/>
          </a:stretch>
        </p:blipFill>
        <p:spPr>
          <a:xfrm>
            <a:off x="78098" y="91440"/>
            <a:ext cx="12035803" cy="6675120"/>
          </a:xfrm>
          <a:prstGeom prst="rect">
            <a:avLst/>
          </a:prstGeom>
          <a:ln w="12700">
            <a:solidFill>
              <a:srgbClr val="002060"/>
            </a:solidFill>
          </a:ln>
        </p:spPr>
      </p:pic>
      <p:sp>
        <p:nvSpPr>
          <p:cNvPr id="4" name="TextBox 3">
            <a:extLst>
              <a:ext uri="{FF2B5EF4-FFF2-40B4-BE49-F238E27FC236}">
                <a16:creationId xmlns:a16="http://schemas.microsoft.com/office/drawing/2014/main" id="{58121131-F3F1-9148-94AF-CCF4DD3011D3}"/>
              </a:ext>
            </a:extLst>
          </p:cNvPr>
          <p:cNvSpPr txBox="1"/>
          <p:nvPr/>
        </p:nvSpPr>
        <p:spPr>
          <a:xfrm>
            <a:off x="192398" y="5697163"/>
            <a:ext cx="11181736" cy="923330"/>
          </a:xfrm>
          <a:prstGeom prst="rect">
            <a:avLst/>
          </a:prstGeom>
          <a:noFill/>
        </p:spPr>
        <p:txBody>
          <a:bodyPr wrap="square">
            <a:spAutoFit/>
          </a:bodyPr>
          <a:lstStyle/>
          <a:p>
            <a:r>
              <a:rPr lang="en-GB">
                <a:solidFill>
                  <a:schemeClr val="bg2"/>
                </a:solidFill>
                <a:cs typeface="Times New Roman" panose="02020603050405020304" pitchFamily="18" charset="0"/>
              </a:rPr>
              <a:t>Late Summer Snowfield, Goat Flat Alpine Tundra</a:t>
            </a:r>
          </a:p>
          <a:p>
            <a:r>
              <a:rPr lang="en-GB">
                <a:solidFill>
                  <a:schemeClr val="bg2"/>
                </a:solidFill>
                <a:cs typeface="Times New Roman" panose="02020603050405020304" pitchFamily="18" charset="0"/>
              </a:rPr>
              <a:t>Snowfields used to last through the summer but now they do not. </a:t>
            </a:r>
          </a:p>
          <a:p>
            <a:r>
              <a:rPr lang="en-GB">
                <a:solidFill>
                  <a:schemeClr val="bg2"/>
                </a:solidFill>
                <a:cs typeface="Times New Roman" panose="02020603050405020304" pitchFamily="18" charset="0"/>
              </a:rPr>
              <a:t>What are the soil temperatures where snowfields are retreating?</a:t>
            </a:r>
          </a:p>
        </p:txBody>
      </p:sp>
    </p:spTree>
    <p:extLst>
      <p:ext uri="{BB962C8B-B14F-4D97-AF65-F5344CB8AC3E}">
        <p14:creationId xmlns:p14="http://schemas.microsoft.com/office/powerpoint/2010/main" val="2421972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descr="A picture containing outdoor, mountain, sky, ground&#10;&#10;Description automatically generated">
            <a:extLst>
              <a:ext uri="{FF2B5EF4-FFF2-40B4-BE49-F238E27FC236}">
                <a16:creationId xmlns:a16="http://schemas.microsoft.com/office/drawing/2014/main" id="{1135BB19-4A12-1D42-BC7B-438B86A928D0}"/>
              </a:ext>
            </a:extLst>
          </p:cNvPr>
          <p:cNvPicPr>
            <a:picLocks noChangeAspect="1"/>
          </p:cNvPicPr>
          <p:nvPr/>
        </p:nvPicPr>
        <p:blipFill>
          <a:blip r:embed="rId2"/>
          <a:stretch>
            <a:fillRect/>
          </a:stretch>
        </p:blipFill>
        <p:spPr>
          <a:xfrm>
            <a:off x="367158" y="0"/>
            <a:ext cx="5143500" cy="6858000"/>
          </a:xfrm>
          <a:prstGeom prst="rect">
            <a:avLst/>
          </a:prstGeom>
          <a:ln w="19050">
            <a:solidFill>
              <a:srgbClr val="00B050"/>
            </a:solidFill>
          </a:ln>
        </p:spPr>
      </p:pic>
      <p:pic>
        <p:nvPicPr>
          <p:cNvPr id="2" name="Picture 1">
            <a:extLst>
              <a:ext uri="{FF2B5EF4-FFF2-40B4-BE49-F238E27FC236}">
                <a16:creationId xmlns:a16="http://schemas.microsoft.com/office/drawing/2014/main" id="{AD590F39-E6CB-4748-80C9-4993ED55D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785375" y="4719279"/>
            <a:ext cx="1566365" cy="1920240"/>
          </a:xfrm>
          <a:prstGeom prst="rect">
            <a:avLst/>
          </a:prstGeom>
          <a:ln w="19050">
            <a:solidFill>
              <a:srgbClr val="00B050"/>
            </a:solidFill>
          </a:ln>
        </p:spPr>
      </p:pic>
      <p:sp>
        <p:nvSpPr>
          <p:cNvPr id="5" name="TextBox 4">
            <a:extLst>
              <a:ext uri="{FF2B5EF4-FFF2-40B4-BE49-F238E27FC236}">
                <a16:creationId xmlns:a16="http://schemas.microsoft.com/office/drawing/2014/main" id="{54121528-7BC8-5447-98D3-F43506242CD1}"/>
              </a:ext>
            </a:extLst>
          </p:cNvPr>
          <p:cNvSpPr txBox="1"/>
          <p:nvPr/>
        </p:nvSpPr>
        <p:spPr>
          <a:xfrm>
            <a:off x="5627696" y="645238"/>
            <a:ext cx="6368410" cy="4524315"/>
          </a:xfrm>
          <a:prstGeom prst="rect">
            <a:avLst/>
          </a:prstGeom>
          <a:solidFill>
            <a:schemeClr val="bg1">
              <a:lumMod val="95000"/>
            </a:schemeClr>
          </a:solidFill>
          <a:ln w="19050">
            <a:solidFill>
              <a:srgbClr val="00B050"/>
            </a:solidFill>
          </a:ln>
        </p:spPr>
        <p:txBody>
          <a:bodyPr wrap="none" rtlCol="0">
            <a:spAutoFit/>
          </a:bodyPr>
          <a:lstStyle/>
          <a:p>
            <a:r>
              <a:rPr lang="en-US" b="1"/>
              <a:t>CURRENT FIELD METHODS:</a:t>
            </a:r>
          </a:p>
          <a:p>
            <a:endParaRPr lang="en-US" b="1"/>
          </a:p>
          <a:p>
            <a:r>
              <a:rPr lang="en-US" b="1"/>
              <a:t>On the Edges and Centers of Polygons, </a:t>
            </a:r>
          </a:p>
          <a:p>
            <a:endParaRPr lang="en-US" b="1"/>
          </a:p>
          <a:p>
            <a:pPr marL="285750" indent="-285750">
              <a:buFont typeface="Wingdings" pitchFamily="2" charset="2"/>
              <a:buChar char="Ø"/>
            </a:pPr>
            <a:r>
              <a:rPr lang="en-US" b="1"/>
              <a:t>Soil Temperature:</a:t>
            </a:r>
          </a:p>
          <a:p>
            <a:r>
              <a:rPr lang="en-US" b="1"/>
              <a:t>	Hobo-Onset Temperature Sensors (UTBI-001), n = 12</a:t>
            </a:r>
          </a:p>
          <a:p>
            <a:r>
              <a:rPr lang="en-US" b="1"/>
              <a:t>	5-10 cm beneath the soil surface </a:t>
            </a:r>
          </a:p>
          <a:p>
            <a:r>
              <a:rPr lang="en-US" b="1"/>
              <a:t>	Temperatures recorded hourly, 2018-21. </a:t>
            </a:r>
          </a:p>
          <a:p>
            <a:endParaRPr lang="en-US"/>
          </a:p>
          <a:p>
            <a:pPr marL="285750" indent="-285750">
              <a:buFont typeface="Wingdings" pitchFamily="2" charset="2"/>
              <a:buChar char="Ø"/>
            </a:pPr>
            <a:r>
              <a:rPr lang="en-US" b="1"/>
              <a:t>Plant Species and Functional Traits:</a:t>
            </a:r>
          </a:p>
          <a:p>
            <a:r>
              <a:rPr lang="en-US" b="1"/>
              <a:t>	Surveyed their distribution in quadrats</a:t>
            </a:r>
          </a:p>
          <a:p>
            <a:r>
              <a:rPr lang="en-US" b="1"/>
              <a:t>	Recorded percent cover, </a:t>
            </a:r>
          </a:p>
          <a:p>
            <a:r>
              <a:rPr lang="en-US" b="1"/>
              <a:t>	Calculated relative percent cover (RPC)</a:t>
            </a:r>
          </a:p>
          <a:p>
            <a:r>
              <a:rPr lang="en-US" b="1"/>
              <a:t>	RPC = % cover species or trait/total % cover of quadrat.</a:t>
            </a:r>
          </a:p>
          <a:p>
            <a:endParaRPr lang="en-US"/>
          </a:p>
          <a:p>
            <a:endParaRPr lang="en-US" b="1"/>
          </a:p>
        </p:txBody>
      </p:sp>
    </p:spTree>
    <p:extLst>
      <p:ext uri="{BB962C8B-B14F-4D97-AF65-F5344CB8AC3E}">
        <p14:creationId xmlns:p14="http://schemas.microsoft.com/office/powerpoint/2010/main" val="918943836"/>
      </p:ext>
    </p:extLst>
  </p:cSld>
  <p:clrMapOvr>
    <a:masterClrMapping/>
  </p:clrMapOvr>
  <mc:AlternateContent xmlns:mc="http://schemas.openxmlformats.org/markup-compatibility/2006">
    <mc:Choice xmlns:p14="http://schemas.microsoft.com/office/powerpoint/2010/main" Requires="p14">
      <p:transition spd="slow" p14:dur="2000" advTm="52858"/>
    </mc:Choice>
    <mc:Fallback>
      <p:transition spd="slow" advTm="528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2046A82-F252-254A-B5D6-E5ECC2580141}"/>
              </a:ext>
              <a:ext uri="{C183D7F6-B498-43B3-948B-1728B52AA6E4}">
                <adec:decorative xmlns:adec="http://schemas.microsoft.com/office/drawing/2017/decorative" val="1"/>
              </a:ext>
            </a:extLst>
          </p:cNvPr>
          <p:cNvPicPr>
            <a:picLocks noChangeAspect="1"/>
          </p:cNvPicPr>
          <p:nvPr/>
        </p:nvPicPr>
        <p:blipFill rotWithShape="1">
          <a:blip r:embed="rId2"/>
          <a:srcRect t="45643" b="16817"/>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98257379-88A5-3A42-9D9C-08C29511F437}"/>
              </a:ext>
            </a:extLst>
          </p:cNvPr>
          <p:cNvSpPr txBox="1"/>
          <p:nvPr/>
        </p:nvSpPr>
        <p:spPr>
          <a:xfrm>
            <a:off x="261257" y="574765"/>
            <a:ext cx="11756572" cy="369332"/>
          </a:xfrm>
          <a:prstGeom prst="rect">
            <a:avLst/>
          </a:prstGeom>
          <a:solidFill>
            <a:schemeClr val="bg1"/>
          </a:solidFill>
          <a:ln w="28575">
            <a:solidFill>
              <a:srgbClr val="00B050"/>
            </a:solidFill>
          </a:ln>
        </p:spPr>
        <p:txBody>
          <a:bodyPr wrap="square" rtlCol="0">
            <a:spAutoFit/>
          </a:bodyPr>
          <a:lstStyle/>
          <a:p>
            <a:r>
              <a:rPr lang="en-US"/>
              <a:t>When sensors are set 5-10 cm beneath the soil on patterned ground, how is it possible to relocate them to retrieve data?</a:t>
            </a:r>
          </a:p>
        </p:txBody>
      </p:sp>
    </p:spTree>
    <p:extLst>
      <p:ext uri="{BB962C8B-B14F-4D97-AF65-F5344CB8AC3E}">
        <p14:creationId xmlns:p14="http://schemas.microsoft.com/office/powerpoint/2010/main" val="3474793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76643-593E-DE44-ACD0-CE34E7D87434}"/>
              </a:ext>
            </a:extLst>
          </p:cNvPr>
          <p:cNvPicPr>
            <a:picLocks noChangeAspect="1"/>
          </p:cNvPicPr>
          <p:nvPr/>
        </p:nvPicPr>
        <p:blipFill>
          <a:blip r:embed="rId2"/>
          <a:stretch>
            <a:fillRect/>
          </a:stretch>
        </p:blipFill>
        <p:spPr>
          <a:xfrm>
            <a:off x="28710167" y="-915990"/>
            <a:ext cx="11420557" cy="5266944"/>
          </a:xfrm>
          <a:prstGeom prst="rect">
            <a:avLst/>
          </a:prstGeom>
        </p:spPr>
      </p:pic>
      <p:pic>
        <p:nvPicPr>
          <p:cNvPr id="5" name="Picture 4" descr="A picture containing outdoor, sky, ground, mountain&#10;&#10;Description automatically generated">
            <a:extLst>
              <a:ext uri="{FF2B5EF4-FFF2-40B4-BE49-F238E27FC236}">
                <a16:creationId xmlns:a16="http://schemas.microsoft.com/office/drawing/2014/main" id="{67AC3E62-4CAF-9441-BE86-67CD44FDA6B3}"/>
              </a:ext>
            </a:extLst>
          </p:cNvPr>
          <p:cNvPicPr>
            <a:picLocks noChangeAspect="1"/>
          </p:cNvPicPr>
          <p:nvPr/>
        </p:nvPicPr>
        <p:blipFill>
          <a:blip r:embed="rId3"/>
          <a:stretch>
            <a:fillRect/>
          </a:stretch>
        </p:blipFill>
        <p:spPr>
          <a:xfrm>
            <a:off x="805763" y="0"/>
            <a:ext cx="5143500" cy="6858000"/>
          </a:xfrm>
          <a:prstGeom prst="rect">
            <a:avLst/>
          </a:prstGeom>
          <a:ln w="19050">
            <a:solidFill>
              <a:srgbClr val="00B050"/>
            </a:solidFill>
          </a:ln>
        </p:spPr>
      </p:pic>
      <p:sp>
        <p:nvSpPr>
          <p:cNvPr id="6" name="TextBox 5">
            <a:extLst>
              <a:ext uri="{FF2B5EF4-FFF2-40B4-BE49-F238E27FC236}">
                <a16:creationId xmlns:a16="http://schemas.microsoft.com/office/drawing/2014/main" id="{9093C024-372F-DB45-8275-D6A3A6223CEA}"/>
              </a:ext>
            </a:extLst>
          </p:cNvPr>
          <p:cNvSpPr txBox="1"/>
          <p:nvPr/>
        </p:nvSpPr>
        <p:spPr>
          <a:xfrm>
            <a:off x="6096000" y="423548"/>
            <a:ext cx="5679989" cy="6186309"/>
          </a:xfrm>
          <a:prstGeom prst="rect">
            <a:avLst/>
          </a:prstGeom>
          <a:solidFill>
            <a:schemeClr val="bg1"/>
          </a:solidFill>
          <a:ln w="19050">
            <a:solidFill>
              <a:srgbClr val="00B050"/>
            </a:solidFill>
          </a:ln>
        </p:spPr>
        <p:txBody>
          <a:bodyPr wrap="square" rtlCol="0">
            <a:spAutoFit/>
          </a:bodyPr>
          <a:lstStyle/>
          <a:p>
            <a:r>
              <a:rPr lang="en-US" b="1"/>
              <a:t>RESULTS:</a:t>
            </a:r>
          </a:p>
          <a:p>
            <a:endParaRPr lang="en-US" b="1"/>
          </a:p>
          <a:p>
            <a:pPr marL="285750" indent="-285750">
              <a:buFont typeface="Wingdings" pitchFamily="2" charset="2"/>
              <a:buChar char="Ø"/>
            </a:pPr>
            <a:r>
              <a:rPr lang="en-US" b="1"/>
              <a:t>Edges of polygons:</a:t>
            </a:r>
          </a:p>
          <a:p>
            <a:r>
              <a:rPr lang="en-US" b="1"/>
              <a:t>	Total percent cover was high</a:t>
            </a:r>
          </a:p>
          <a:p>
            <a:r>
              <a:rPr lang="en-US" b="1"/>
              <a:t>	Higher RPCs:</a:t>
            </a:r>
          </a:p>
          <a:p>
            <a:r>
              <a:rPr lang="en-US" b="1"/>
              <a:t>	Dwarf shrubs</a:t>
            </a:r>
          </a:p>
          <a:p>
            <a:r>
              <a:rPr lang="en-US" b="1"/>
              <a:t>	   	</a:t>
            </a:r>
            <a:r>
              <a:rPr lang="en-US" b="1" i="1"/>
              <a:t>Dryas </a:t>
            </a:r>
            <a:r>
              <a:rPr lang="en-US" b="1" i="1" err="1"/>
              <a:t>octopetala</a:t>
            </a:r>
            <a:r>
              <a:rPr lang="en-US" b="1" i="1"/>
              <a:t> </a:t>
            </a:r>
            <a:r>
              <a:rPr lang="en-US" b="1"/>
              <a:t>and </a:t>
            </a:r>
            <a:r>
              <a:rPr lang="en-US" b="1" i="1"/>
              <a:t>Salix </a:t>
            </a:r>
            <a:r>
              <a:rPr lang="en-US" b="1" i="1" err="1"/>
              <a:t>arctica</a:t>
            </a:r>
            <a:endParaRPr lang="en-US" b="1" i="1"/>
          </a:p>
          <a:p>
            <a:r>
              <a:rPr lang="en-US" b="1" i="1"/>
              <a:t>	</a:t>
            </a:r>
            <a:r>
              <a:rPr lang="en-US" b="1"/>
              <a:t>Tree seedlings</a:t>
            </a:r>
          </a:p>
          <a:p>
            <a:r>
              <a:rPr lang="en-US" b="1" i="1"/>
              <a:t>		</a:t>
            </a:r>
            <a:r>
              <a:rPr lang="en-US" b="1" i="1" err="1"/>
              <a:t>Picea</a:t>
            </a:r>
            <a:r>
              <a:rPr lang="en-US" b="1" i="1"/>
              <a:t> </a:t>
            </a:r>
            <a:r>
              <a:rPr lang="en-US" b="1" i="1" err="1"/>
              <a:t>engelmanii</a:t>
            </a:r>
            <a:endParaRPr lang="en-US" b="1"/>
          </a:p>
          <a:p>
            <a:endParaRPr lang="en-US" b="1"/>
          </a:p>
          <a:p>
            <a:pPr marL="285750" indent="-285750">
              <a:buFont typeface="Wingdings" pitchFamily="2" charset="2"/>
              <a:buChar char="Ø"/>
            </a:pPr>
            <a:r>
              <a:rPr lang="en-US" b="1"/>
              <a:t>Centers of polygons:</a:t>
            </a:r>
          </a:p>
          <a:p>
            <a:pPr lvl="2"/>
            <a:r>
              <a:rPr lang="en-US" b="1"/>
              <a:t>Total percent cover was low</a:t>
            </a:r>
          </a:p>
          <a:p>
            <a:pPr lvl="2"/>
            <a:r>
              <a:rPr lang="en-US" b="1"/>
              <a:t> Higher RPCs for:</a:t>
            </a:r>
          </a:p>
          <a:p>
            <a:pPr lvl="2"/>
            <a:r>
              <a:rPr lang="en-US" b="1"/>
              <a:t> Drought tolerant CAM * plants</a:t>
            </a:r>
          </a:p>
          <a:p>
            <a:pPr lvl="2"/>
            <a:r>
              <a:rPr lang="en-US" b="1"/>
              <a:t> CAM = Crassulacean Acid Metabolism</a:t>
            </a:r>
          </a:p>
          <a:p>
            <a:pPr lvl="2"/>
            <a:r>
              <a:rPr lang="en-US" b="1" i="1"/>
              <a:t> 	Sedum </a:t>
            </a:r>
            <a:r>
              <a:rPr lang="en-US" b="1" i="1" err="1"/>
              <a:t>lanceolatum</a:t>
            </a:r>
            <a:r>
              <a:rPr lang="en-US" b="1"/>
              <a:t>, </a:t>
            </a:r>
            <a:r>
              <a:rPr lang="en-US" b="1" i="1"/>
              <a:t>Sedum </a:t>
            </a:r>
            <a:r>
              <a:rPr lang="en-US" b="1" i="1" err="1"/>
              <a:t>roseum</a:t>
            </a:r>
            <a:endParaRPr lang="en-US" b="1" i="1"/>
          </a:p>
          <a:p>
            <a:pPr lvl="2"/>
            <a:r>
              <a:rPr lang="en-US" b="1"/>
              <a:t>Clonal mechanisms:</a:t>
            </a:r>
          </a:p>
          <a:p>
            <a:pPr lvl="2"/>
            <a:r>
              <a:rPr lang="en-US" b="1"/>
              <a:t>	Stolon production</a:t>
            </a:r>
          </a:p>
          <a:p>
            <a:pPr lvl="2"/>
            <a:r>
              <a:rPr lang="en-US" b="1"/>
              <a:t>  	Vivipary (clones instead of seeds)</a:t>
            </a:r>
          </a:p>
          <a:p>
            <a:pPr lvl="2"/>
            <a:r>
              <a:rPr lang="en-US" b="1"/>
              <a:t>  	</a:t>
            </a:r>
            <a:r>
              <a:rPr lang="en-US" b="1" i="1"/>
              <a:t>Polygonum </a:t>
            </a:r>
            <a:r>
              <a:rPr lang="en-US" b="1" i="1" err="1"/>
              <a:t>viviparum</a:t>
            </a:r>
            <a:endParaRPr lang="en-US" b="1" i="1"/>
          </a:p>
          <a:p>
            <a:pPr lvl="2"/>
            <a:endParaRPr lang="en-US" b="1"/>
          </a:p>
          <a:p>
            <a:endParaRPr lang="en-US" b="1"/>
          </a:p>
        </p:txBody>
      </p:sp>
    </p:spTree>
    <p:extLst>
      <p:ext uri="{BB962C8B-B14F-4D97-AF65-F5344CB8AC3E}">
        <p14:creationId xmlns:p14="http://schemas.microsoft.com/office/powerpoint/2010/main" val="2686097275"/>
      </p:ext>
    </p:extLst>
  </p:cSld>
  <p:clrMapOvr>
    <a:masterClrMapping/>
  </p:clrMapOvr>
  <mc:AlternateContent xmlns:mc="http://schemas.openxmlformats.org/markup-compatibility/2006">
    <mc:Choice xmlns:p14="http://schemas.microsoft.com/office/powerpoint/2010/main" Requires="p14">
      <p:transition spd="slow" p14:dur="2000" advTm="98896"/>
    </mc:Choice>
    <mc:Fallback>
      <p:transition spd="slow" advTm="9889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A06FF31A-CA35-5645-BE00-EAFFF4B80989}"/>
              </a:ext>
            </a:extLst>
          </p:cNvPr>
          <p:cNvPicPr>
            <a:picLocks noChangeAspect="1"/>
          </p:cNvPicPr>
          <p:nvPr/>
        </p:nvPicPr>
        <p:blipFill rotWithShape="1">
          <a:blip r:embed="rId2"/>
          <a:srcRect l="17763" r="-1" b="-1"/>
          <a:stretch/>
        </p:blipFill>
        <p:spPr>
          <a:xfrm>
            <a:off x="20" y="1282"/>
            <a:ext cx="12191980" cy="6856718"/>
          </a:xfrm>
          <a:prstGeom prst="rect">
            <a:avLst/>
          </a:prstGeom>
        </p:spPr>
      </p:pic>
      <p:pic>
        <p:nvPicPr>
          <p:cNvPr id="2" name="Picture 1">
            <a:extLst>
              <a:ext uri="{FF2B5EF4-FFF2-40B4-BE49-F238E27FC236}">
                <a16:creationId xmlns:a16="http://schemas.microsoft.com/office/drawing/2014/main" id="{AE9B77C1-5F8E-AA49-AABC-A122CEBBFA72}"/>
              </a:ext>
            </a:extLst>
          </p:cNvPr>
          <p:cNvPicPr>
            <a:picLocks noChangeAspect="1"/>
          </p:cNvPicPr>
          <p:nvPr/>
        </p:nvPicPr>
        <p:blipFill>
          <a:blip r:embed="rId3"/>
          <a:stretch>
            <a:fillRect/>
          </a:stretch>
        </p:blipFill>
        <p:spPr>
          <a:xfrm>
            <a:off x="31836427" y="4780475"/>
            <a:ext cx="11420557" cy="5266944"/>
          </a:xfrm>
          <a:prstGeom prst="rect">
            <a:avLst/>
          </a:prstGeom>
        </p:spPr>
      </p:pic>
      <p:sp>
        <p:nvSpPr>
          <p:cNvPr id="7" name="TextBox 6">
            <a:extLst>
              <a:ext uri="{FF2B5EF4-FFF2-40B4-BE49-F238E27FC236}">
                <a16:creationId xmlns:a16="http://schemas.microsoft.com/office/drawing/2014/main" id="{D649BE4B-094B-3E48-9642-7191843CB1E5}"/>
              </a:ext>
            </a:extLst>
          </p:cNvPr>
          <p:cNvSpPr txBox="1"/>
          <p:nvPr/>
        </p:nvSpPr>
        <p:spPr>
          <a:xfrm>
            <a:off x="168965" y="1520688"/>
            <a:ext cx="3356625" cy="923330"/>
          </a:xfrm>
          <a:prstGeom prst="rect">
            <a:avLst/>
          </a:prstGeom>
          <a:solidFill>
            <a:schemeClr val="bg1"/>
          </a:solidFill>
          <a:ln w="19050">
            <a:solidFill>
              <a:srgbClr val="00B050"/>
            </a:solidFill>
          </a:ln>
        </p:spPr>
        <p:txBody>
          <a:bodyPr wrap="none" rtlCol="0">
            <a:spAutoFit/>
          </a:bodyPr>
          <a:lstStyle/>
          <a:p>
            <a:r>
              <a:rPr lang="en-US"/>
              <a:t>Polygon centers:</a:t>
            </a:r>
          </a:p>
          <a:p>
            <a:r>
              <a:rPr lang="en-US"/>
              <a:t>Higher Relative Percent Cover</a:t>
            </a:r>
          </a:p>
          <a:p>
            <a:r>
              <a:rPr lang="en-US" i="1"/>
              <a:t>Sedum </a:t>
            </a:r>
            <a:r>
              <a:rPr lang="en-US" i="1" err="1"/>
              <a:t>lanceolatum</a:t>
            </a:r>
            <a:r>
              <a:rPr lang="en-US"/>
              <a:t>, a CAM plant,</a:t>
            </a:r>
          </a:p>
        </p:txBody>
      </p:sp>
      <p:cxnSp>
        <p:nvCxnSpPr>
          <p:cNvPr id="12" name="Straight Arrow Connector 11">
            <a:extLst>
              <a:ext uri="{FF2B5EF4-FFF2-40B4-BE49-F238E27FC236}">
                <a16:creationId xmlns:a16="http://schemas.microsoft.com/office/drawing/2014/main" id="{BD0C3026-F069-D84E-B22C-E7FCD1A8B240}"/>
              </a:ext>
            </a:extLst>
          </p:cNvPr>
          <p:cNvCxnSpPr>
            <a:cxnSpLocks/>
          </p:cNvCxnSpPr>
          <p:nvPr/>
        </p:nvCxnSpPr>
        <p:spPr>
          <a:xfrm>
            <a:off x="2872409" y="2444018"/>
            <a:ext cx="983974" cy="905469"/>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903F06BD-17F4-B542-A475-9288D01DBDD0}"/>
              </a:ext>
            </a:extLst>
          </p:cNvPr>
          <p:cNvSpPr txBox="1"/>
          <p:nvPr/>
        </p:nvSpPr>
        <p:spPr>
          <a:xfrm>
            <a:off x="4860235" y="5287617"/>
            <a:ext cx="4300729" cy="923330"/>
          </a:xfrm>
          <a:prstGeom prst="rect">
            <a:avLst/>
          </a:prstGeom>
          <a:solidFill>
            <a:schemeClr val="bg1"/>
          </a:solidFill>
          <a:ln w="19050">
            <a:solidFill>
              <a:srgbClr val="00B050"/>
            </a:solidFill>
          </a:ln>
        </p:spPr>
        <p:txBody>
          <a:bodyPr wrap="none" rtlCol="0">
            <a:spAutoFit/>
          </a:bodyPr>
          <a:lstStyle/>
          <a:p>
            <a:r>
              <a:rPr lang="en-US"/>
              <a:t>Polygon edges:</a:t>
            </a:r>
          </a:p>
          <a:p>
            <a:r>
              <a:rPr lang="en-US"/>
              <a:t>Higher Relative Percent Cover</a:t>
            </a:r>
          </a:p>
          <a:p>
            <a:r>
              <a:rPr lang="en-US" i="1"/>
              <a:t>Dryas </a:t>
            </a:r>
            <a:r>
              <a:rPr lang="en-US" i="1" err="1"/>
              <a:t>octopetala</a:t>
            </a:r>
            <a:r>
              <a:rPr lang="en-US"/>
              <a:t>, an evergreen dwarf shrub</a:t>
            </a:r>
          </a:p>
        </p:txBody>
      </p:sp>
      <p:cxnSp>
        <p:nvCxnSpPr>
          <p:cNvPr id="14" name="Straight Arrow Connector 13">
            <a:extLst>
              <a:ext uri="{FF2B5EF4-FFF2-40B4-BE49-F238E27FC236}">
                <a16:creationId xmlns:a16="http://schemas.microsoft.com/office/drawing/2014/main" id="{CBDE8D1C-7AA1-9040-B1D4-90B3AD62B326}"/>
              </a:ext>
            </a:extLst>
          </p:cNvPr>
          <p:cNvCxnSpPr>
            <a:cxnSpLocks/>
          </p:cNvCxnSpPr>
          <p:nvPr/>
        </p:nvCxnSpPr>
        <p:spPr>
          <a:xfrm flipV="1">
            <a:off x="7568590" y="3429000"/>
            <a:ext cx="661010" cy="185559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85300649"/>
      </p:ext>
    </p:extLst>
  </p:cSld>
  <p:clrMapOvr>
    <a:masterClrMapping/>
  </p:clrMapOvr>
  <mc:AlternateContent xmlns:mc="http://schemas.openxmlformats.org/markup-compatibility/2006">
    <mc:Choice xmlns:p14="http://schemas.microsoft.com/office/powerpoint/2010/main" Requires="p14">
      <p:transition spd="slow" p14:dur="2000" advTm="35278"/>
    </mc:Choice>
    <mc:Fallback>
      <p:transition spd="slow" advTm="352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A87FCC-B91E-DA4D-8D77-639885418B5E}"/>
              </a:ext>
            </a:extLst>
          </p:cNvPr>
          <p:cNvPicPr>
            <a:picLocks noChangeAspect="1"/>
          </p:cNvPicPr>
          <p:nvPr/>
        </p:nvPicPr>
        <p:blipFill>
          <a:blip r:embed="rId2"/>
          <a:stretch>
            <a:fillRect/>
          </a:stretch>
        </p:blipFill>
        <p:spPr>
          <a:xfrm>
            <a:off x="0" y="0"/>
            <a:ext cx="12105467" cy="6858000"/>
          </a:xfrm>
          <a:prstGeom prst="rect">
            <a:avLst/>
          </a:prstGeom>
          <a:ln w="28575">
            <a:solidFill>
              <a:schemeClr val="tx1"/>
            </a:solidFill>
          </a:ln>
        </p:spPr>
      </p:pic>
      <p:cxnSp>
        <p:nvCxnSpPr>
          <p:cNvPr id="4" name="Straight Arrow Connector 3">
            <a:extLst>
              <a:ext uri="{FF2B5EF4-FFF2-40B4-BE49-F238E27FC236}">
                <a16:creationId xmlns:a16="http://schemas.microsoft.com/office/drawing/2014/main" id="{1925A67D-3F83-3246-BCF3-A98C40805701}"/>
              </a:ext>
            </a:extLst>
          </p:cNvPr>
          <p:cNvCxnSpPr>
            <a:cxnSpLocks/>
          </p:cNvCxnSpPr>
          <p:nvPr/>
        </p:nvCxnSpPr>
        <p:spPr>
          <a:xfrm flipH="1">
            <a:off x="1182815" y="1188137"/>
            <a:ext cx="54369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0A21FAF-5FF7-9C40-B1C3-BA6FED382F38}"/>
              </a:ext>
            </a:extLst>
          </p:cNvPr>
          <p:cNvCxnSpPr>
            <a:cxnSpLocks/>
          </p:cNvCxnSpPr>
          <p:nvPr/>
        </p:nvCxnSpPr>
        <p:spPr>
          <a:xfrm flipH="1">
            <a:off x="6096000" y="5541833"/>
            <a:ext cx="54369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3DE33A-5BDF-8549-8A0B-4ED7B06FDFB7}"/>
              </a:ext>
            </a:extLst>
          </p:cNvPr>
          <p:cNvCxnSpPr>
            <a:cxnSpLocks/>
          </p:cNvCxnSpPr>
          <p:nvPr/>
        </p:nvCxnSpPr>
        <p:spPr>
          <a:xfrm flipH="1">
            <a:off x="9630032" y="1810094"/>
            <a:ext cx="54369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C56419A-99C6-4648-9919-B8F35194FAB5}"/>
                  </a:ext>
                </a:extLst>
              </p14:cNvPr>
              <p14:cNvContentPartPr/>
              <p14:nvPr/>
            </p14:nvContentPartPr>
            <p14:xfrm>
              <a:off x="4099174" y="2580772"/>
              <a:ext cx="360" cy="360"/>
            </p14:xfrm>
          </p:contentPart>
        </mc:Choice>
        <mc:Fallback>
          <p:pic>
            <p:nvPicPr>
              <p:cNvPr id="7" name="Ink 6">
                <a:extLst>
                  <a:ext uri="{FF2B5EF4-FFF2-40B4-BE49-F238E27FC236}">
                    <a16:creationId xmlns:a16="http://schemas.microsoft.com/office/drawing/2014/main" id="{FC56419A-99C6-4648-9919-B8F35194FAB5}"/>
                  </a:ext>
                </a:extLst>
              </p:cNvPr>
              <p:cNvPicPr/>
              <p:nvPr/>
            </p:nvPicPr>
            <p:blipFill>
              <a:blip r:embed="rId4"/>
              <a:stretch>
                <a:fillRect/>
              </a:stretch>
            </p:blipFill>
            <p:spPr>
              <a:xfrm>
                <a:off x="4090174" y="2571772"/>
                <a:ext cx="18000" cy="18000"/>
              </a:xfrm>
              <a:prstGeom prst="rect">
                <a:avLst/>
              </a:prstGeom>
            </p:spPr>
          </p:pic>
        </mc:Fallback>
      </mc:AlternateContent>
      <p:graphicFrame>
        <p:nvGraphicFramePr>
          <p:cNvPr id="24" name="Table 24">
            <a:extLst>
              <a:ext uri="{FF2B5EF4-FFF2-40B4-BE49-F238E27FC236}">
                <a16:creationId xmlns:a16="http://schemas.microsoft.com/office/drawing/2014/main" id="{ADE40B9D-7D8F-9F4C-B51D-9A281196D842}"/>
              </a:ext>
            </a:extLst>
          </p:cNvPr>
          <p:cNvGraphicFramePr>
            <a:graphicFrameLocks noGrp="1"/>
          </p:cNvGraphicFramePr>
          <p:nvPr>
            <p:extLst>
              <p:ext uri="{D42A27DB-BD31-4B8C-83A1-F6EECF244321}">
                <p14:modId xmlns:p14="http://schemas.microsoft.com/office/powerpoint/2010/main" val="1505321917"/>
              </p:ext>
            </p:extLst>
          </p:nvPr>
        </p:nvGraphicFramePr>
        <p:xfrm>
          <a:off x="2430848" y="768424"/>
          <a:ext cx="6845904" cy="1645920"/>
        </p:xfrm>
        <a:graphic>
          <a:graphicData uri="http://schemas.openxmlformats.org/drawingml/2006/table">
            <a:tbl>
              <a:tblPr firstRow="1" bandRow="1">
                <a:tableStyleId>{5C22544A-7EE6-4342-B048-85BDC9FD1C3A}</a:tableStyleId>
              </a:tblPr>
              <a:tblGrid>
                <a:gridCol w="1558477">
                  <a:extLst>
                    <a:ext uri="{9D8B030D-6E8A-4147-A177-3AD203B41FA5}">
                      <a16:colId xmlns:a16="http://schemas.microsoft.com/office/drawing/2014/main" val="924613619"/>
                    </a:ext>
                  </a:extLst>
                </a:gridCol>
                <a:gridCol w="1179884">
                  <a:extLst>
                    <a:ext uri="{9D8B030D-6E8A-4147-A177-3AD203B41FA5}">
                      <a16:colId xmlns:a16="http://schemas.microsoft.com/office/drawing/2014/main" val="3933435127"/>
                    </a:ext>
                  </a:extLst>
                </a:gridCol>
                <a:gridCol w="1369181">
                  <a:extLst>
                    <a:ext uri="{9D8B030D-6E8A-4147-A177-3AD203B41FA5}">
                      <a16:colId xmlns:a16="http://schemas.microsoft.com/office/drawing/2014/main" val="4025287941"/>
                    </a:ext>
                  </a:extLst>
                </a:gridCol>
                <a:gridCol w="1369181">
                  <a:extLst>
                    <a:ext uri="{9D8B030D-6E8A-4147-A177-3AD203B41FA5}">
                      <a16:colId xmlns:a16="http://schemas.microsoft.com/office/drawing/2014/main" val="4203196569"/>
                    </a:ext>
                  </a:extLst>
                </a:gridCol>
                <a:gridCol w="1369181">
                  <a:extLst>
                    <a:ext uri="{9D8B030D-6E8A-4147-A177-3AD203B41FA5}">
                      <a16:colId xmlns:a16="http://schemas.microsoft.com/office/drawing/2014/main" val="2296030919"/>
                    </a:ext>
                  </a:extLst>
                </a:gridCol>
              </a:tblGrid>
              <a:tr h="302841">
                <a:tc>
                  <a:txBody>
                    <a:bodyPr/>
                    <a:lstStyle/>
                    <a:p>
                      <a:endParaRPr lang="en-US" sz="1400"/>
                    </a:p>
                  </a:txBody>
                  <a:tcPr marL="71632" marR="71632" marT="35817" marB="35817"/>
                </a:tc>
                <a:tc gridSpan="4">
                  <a:txBody>
                    <a:bodyPr/>
                    <a:lstStyle/>
                    <a:p>
                      <a:pPr algn="ctr"/>
                      <a:r>
                        <a:rPr lang="en-US" sz="1400"/>
                        <a:t>Goat Flat Soil Temperature °C, 2018-19</a:t>
                      </a:r>
                    </a:p>
                  </a:txBody>
                  <a:tcPr marL="86526" marR="86526" marT="43263" marB="43263"/>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44815477"/>
                  </a:ext>
                </a:extLst>
              </a:tr>
              <a:tr h="297269">
                <a:tc>
                  <a:txBody>
                    <a:bodyPr/>
                    <a:lstStyle/>
                    <a:p>
                      <a:r>
                        <a:rPr lang="en-US" sz="1400"/>
                        <a:t>Polygon</a:t>
                      </a:r>
                    </a:p>
                  </a:txBody>
                  <a:tcPr marL="71632" marR="71632" marT="35817" marB="35817"/>
                </a:tc>
                <a:tc>
                  <a:txBody>
                    <a:bodyPr/>
                    <a:lstStyle/>
                    <a:p>
                      <a:r>
                        <a:rPr lang="en-US" sz="1400"/>
                        <a:t>Maximum</a:t>
                      </a:r>
                    </a:p>
                  </a:txBody>
                  <a:tcPr marL="71632" marR="71632" marT="35817" marB="35817"/>
                </a:tc>
                <a:tc>
                  <a:txBody>
                    <a:bodyPr/>
                    <a:lstStyle/>
                    <a:p>
                      <a:r>
                        <a:rPr lang="en-US" sz="1400"/>
                        <a:t>Minimum</a:t>
                      </a:r>
                    </a:p>
                  </a:txBody>
                  <a:tcPr marL="71632" marR="71632" marT="35817" marB="35817"/>
                </a:tc>
                <a:tc>
                  <a:txBody>
                    <a:bodyPr/>
                    <a:lstStyle/>
                    <a:p>
                      <a:r>
                        <a:rPr lang="en-US" sz="1400"/>
                        <a:t>Average</a:t>
                      </a:r>
                    </a:p>
                  </a:txBody>
                  <a:tcPr marL="71632" marR="71632" marT="35817" marB="35817"/>
                </a:tc>
                <a:tc>
                  <a:txBody>
                    <a:bodyPr/>
                    <a:lstStyle/>
                    <a:p>
                      <a:r>
                        <a:rPr lang="en-US" sz="1400"/>
                        <a:t>Range</a:t>
                      </a:r>
                    </a:p>
                  </a:txBody>
                  <a:tcPr marL="71632" marR="71632" marT="35817" marB="35817"/>
                </a:tc>
                <a:extLst>
                  <a:ext uri="{0D108BD9-81ED-4DB2-BD59-A6C34878D82A}">
                    <a16:rowId xmlns:a16="http://schemas.microsoft.com/office/drawing/2014/main" val="3034234937"/>
                  </a:ext>
                </a:extLst>
              </a:tr>
              <a:tr h="522905">
                <a:tc>
                  <a:txBody>
                    <a:bodyPr/>
                    <a:lstStyle/>
                    <a:p>
                      <a:r>
                        <a:rPr lang="en-US" sz="1400"/>
                        <a:t>Center (Blue Line)</a:t>
                      </a:r>
                    </a:p>
                  </a:txBody>
                  <a:tcPr marL="71632" marR="71632" marT="35817" marB="35817"/>
                </a:tc>
                <a:tc>
                  <a:txBody>
                    <a:bodyPr/>
                    <a:lstStyle/>
                    <a:p>
                      <a:r>
                        <a:rPr lang="en-US" sz="1400"/>
                        <a:t>22.01 +/- 2.07</a:t>
                      </a:r>
                    </a:p>
                  </a:txBody>
                  <a:tcPr marL="71632" marR="71632" marT="35817" marB="35817"/>
                </a:tc>
                <a:tc>
                  <a:txBody>
                    <a:bodyPr/>
                    <a:lstStyle/>
                    <a:p>
                      <a:r>
                        <a:rPr lang="en-US" sz="1400"/>
                        <a:t>-10.59 +/- 0.27</a:t>
                      </a:r>
                    </a:p>
                  </a:txBody>
                  <a:tcPr marL="71632" marR="71632" marT="35817" marB="35817"/>
                </a:tc>
                <a:tc>
                  <a:txBody>
                    <a:bodyPr/>
                    <a:lstStyle/>
                    <a:p>
                      <a:r>
                        <a:rPr lang="en-US" sz="1400"/>
                        <a:t>0.54 +/- 0.07</a:t>
                      </a:r>
                    </a:p>
                  </a:txBody>
                  <a:tcPr marL="71632" marR="71632" marT="35817" marB="35817"/>
                </a:tc>
                <a:tc>
                  <a:txBody>
                    <a:bodyPr/>
                    <a:lstStyle/>
                    <a:p>
                      <a:r>
                        <a:rPr lang="en-US" sz="1400"/>
                        <a:t>32.61 +/- 1.98</a:t>
                      </a:r>
                    </a:p>
                  </a:txBody>
                  <a:tcPr marL="71632" marR="71632" marT="35817" marB="35817"/>
                </a:tc>
                <a:extLst>
                  <a:ext uri="{0D108BD9-81ED-4DB2-BD59-A6C34878D82A}">
                    <a16:rowId xmlns:a16="http://schemas.microsoft.com/office/drawing/2014/main" val="4054839409"/>
                  </a:ext>
                </a:extLst>
              </a:tr>
              <a:tr h="522905">
                <a:tc>
                  <a:txBody>
                    <a:bodyPr/>
                    <a:lstStyle/>
                    <a:p>
                      <a:r>
                        <a:rPr lang="en-US" sz="1400"/>
                        <a:t>Edge (Green Line)</a:t>
                      </a:r>
                    </a:p>
                  </a:txBody>
                  <a:tcPr marL="71632" marR="71632" marT="35817" marB="35817"/>
                </a:tc>
                <a:tc>
                  <a:txBody>
                    <a:bodyPr/>
                    <a:lstStyle/>
                    <a:p>
                      <a:r>
                        <a:rPr lang="en-US" sz="1400"/>
                        <a:t>17.76 +/- 0.24</a:t>
                      </a:r>
                    </a:p>
                  </a:txBody>
                  <a:tcPr marL="71632" marR="71632" marT="35817" marB="35817"/>
                </a:tc>
                <a:tc>
                  <a:txBody>
                    <a:bodyPr/>
                    <a:lstStyle/>
                    <a:p>
                      <a:r>
                        <a:rPr lang="en-US" sz="1400"/>
                        <a:t>-11.06 +/- 0.32</a:t>
                      </a:r>
                    </a:p>
                  </a:txBody>
                  <a:tcPr marL="71632" marR="71632" marT="35817" marB="35817"/>
                </a:tc>
                <a:tc>
                  <a:txBody>
                    <a:bodyPr/>
                    <a:lstStyle/>
                    <a:p>
                      <a:r>
                        <a:rPr lang="en-US" sz="1400"/>
                        <a:t>0.64 +/- 0.12</a:t>
                      </a:r>
                    </a:p>
                  </a:txBody>
                  <a:tcPr marL="71632" marR="71632" marT="35817" marB="35817"/>
                </a:tc>
                <a:tc>
                  <a:txBody>
                    <a:bodyPr/>
                    <a:lstStyle/>
                    <a:p>
                      <a:r>
                        <a:rPr lang="en-US" sz="1400"/>
                        <a:t>28.83 +/- 0.48</a:t>
                      </a:r>
                    </a:p>
                  </a:txBody>
                  <a:tcPr marL="71632" marR="71632" marT="35817" marB="35817"/>
                </a:tc>
                <a:extLst>
                  <a:ext uri="{0D108BD9-81ED-4DB2-BD59-A6C34878D82A}">
                    <a16:rowId xmlns:a16="http://schemas.microsoft.com/office/drawing/2014/main" val="302319124"/>
                  </a:ext>
                </a:extLst>
              </a:tr>
            </a:tbl>
          </a:graphicData>
        </a:graphic>
      </p:graphicFrame>
      <p:cxnSp>
        <p:nvCxnSpPr>
          <p:cNvPr id="25" name="Straight Arrow Connector 24">
            <a:extLst>
              <a:ext uri="{FF2B5EF4-FFF2-40B4-BE49-F238E27FC236}">
                <a16:creationId xmlns:a16="http://schemas.microsoft.com/office/drawing/2014/main" id="{42C2D8EC-1946-DA41-9BA7-60D21ABCDEC0}"/>
              </a:ext>
            </a:extLst>
          </p:cNvPr>
          <p:cNvCxnSpPr>
            <a:cxnSpLocks/>
          </p:cNvCxnSpPr>
          <p:nvPr/>
        </p:nvCxnSpPr>
        <p:spPr>
          <a:xfrm>
            <a:off x="7722973" y="4087856"/>
            <a:ext cx="45308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756185"/>
      </p:ext>
    </p:extLst>
  </p:cSld>
  <p:clrMapOvr>
    <a:masterClrMapping/>
  </p:clrMapOvr>
  <mc:AlternateContent xmlns:mc="http://schemas.openxmlformats.org/markup-compatibility/2006">
    <mc:Choice xmlns:p14="http://schemas.microsoft.com/office/powerpoint/2010/main" Requires="p14">
      <p:transition spd="slow" p14:dur="2000" advTm="6603"/>
    </mc:Choice>
    <mc:Fallback>
      <p:transition spd="slow" advTm="660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3</Notes>
  <HiddenSlides>0</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HAST Sensor Network Topology</vt:lpstr>
      <vt:lpstr>PowerPoint Presentation</vt:lpstr>
      <vt:lpstr>PowerPoint Presentation</vt:lpstr>
      <vt:lpstr>PowerPoint Presentation</vt:lpstr>
      <vt:lpstr>PowerPoint Presentation</vt:lpstr>
      <vt:lpstr>PowerPoint Presentation</vt:lpstr>
      <vt:lpstr>Current leaf node sensor design – PCB version</vt:lpstr>
      <vt:lpstr>Current leaf node sensor design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Apple, Martha</dc:creator>
  <cp:revision>1</cp:revision>
  <dcterms:created xsi:type="dcterms:W3CDTF">2021-10-15T16:53:27Z</dcterms:created>
  <dcterms:modified xsi:type="dcterms:W3CDTF">2021-12-02T23:55:53Z</dcterms:modified>
</cp:coreProperties>
</file>